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57" r:id="rId2"/>
    <p:sldId id="258" r:id="rId3"/>
    <p:sldId id="259" r:id="rId4"/>
    <p:sldId id="261" r:id="rId5"/>
    <p:sldId id="262" r:id="rId6"/>
    <p:sldId id="263" r:id="rId7"/>
    <p:sldId id="264" r:id="rId8"/>
    <p:sldId id="266" r:id="rId9"/>
  </p:sldIdLst>
  <p:sldSz cx="12192000" cy="6858000"/>
  <p:notesSz cx="6858000" cy="9144000"/>
  <p:embeddedFontLst>
    <p:embeddedFont>
      <p:font typeface="Roboto" panose="02000000000000000000" pitchFamily="2" charset="0"/>
      <p:regular r:id="rId11"/>
      <p:bold r:id="rId12"/>
      <p:italic r:id="rId13"/>
      <p:boldItalic r:id="rId14"/>
    </p:embeddedFont>
    <p:embeddedFont>
      <p:font typeface="Roboto ExtraBold" panose="02000000000000000000" pitchFamily="2" charset="0"/>
      <p:bold r:id="rId15"/>
      <p:boldItalic r:id="rId16"/>
    </p:embeddedFont>
    <p:embeddedFont>
      <p:font typeface="Roboto Medium" panose="02000000000000000000" pitchFamily="2" charset="0"/>
      <p:regular r:id="rId17"/>
      <p:italic r:id="rId1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257" userDrawn="1">
          <p15:clr>
            <a:srgbClr val="A4A3A4"/>
          </p15:clr>
        </p15:guide>
        <p15:guide id="4" pos="551" userDrawn="1">
          <p15:clr>
            <a:srgbClr val="A4A3A4"/>
          </p15:clr>
        </p15:guide>
        <p15:guide id="5" pos="619" userDrawn="1">
          <p15:clr>
            <a:srgbClr val="A4A3A4"/>
          </p15:clr>
        </p15:guide>
        <p15:guide id="6" pos="302" userDrawn="1">
          <p15:clr>
            <a:srgbClr val="A4A3A4"/>
          </p15:clr>
        </p15:guide>
        <p15:guide id="7" orient="horz" pos="572" userDrawn="1">
          <p15:clr>
            <a:srgbClr val="A4A3A4"/>
          </p15:clr>
        </p15:guide>
        <p15:guide id="8" orient="horz" pos="3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94347" autoAdjust="0"/>
  </p:normalViewPr>
  <p:slideViewPr>
    <p:cSldViewPr snapToGrid="0">
      <p:cViewPr varScale="1">
        <p:scale>
          <a:sx n="104" d="100"/>
          <a:sy n="104" d="100"/>
        </p:scale>
        <p:origin x="1080" y="108"/>
      </p:cViewPr>
      <p:guideLst>
        <p:guide orient="horz" pos="2137"/>
        <p:guide pos="3840"/>
        <p:guide pos="257"/>
        <p:guide pos="551"/>
        <p:guide pos="619"/>
        <p:guide pos="302"/>
        <p:guide orient="horz" pos="572"/>
        <p:guide orient="horz" pos="3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90561-481F-4FC5-B5DE-6B1FA8B90DC6}" type="datetimeFigureOut">
              <a:rPr lang="ru-RU" smtClean="0"/>
              <a:t>04.07.2025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A47C7-231B-470D-9186-53AA4C2DE5FF}" type="slidenum">
              <a:rPr lang="ru-RU" smtClean="0"/>
              <a:t>‹#›</a:t>
            </a:fld>
            <a:endParaRPr lang="ru-RU"/>
          </a:p>
        </p:txBody>
      </p:sp>
    </p:spTree>
    <p:extLst>
      <p:ext uri="{BB962C8B-B14F-4D97-AF65-F5344CB8AC3E}">
        <p14:creationId xmlns:p14="http://schemas.microsoft.com/office/powerpoint/2010/main" val="4102661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73A47C7-231B-470D-9186-53AA4C2DE5FF}" type="slidenum">
              <a:rPr lang="ru-RU" smtClean="0"/>
              <a:t>1</a:t>
            </a:fld>
            <a:endParaRPr lang="ru-RU"/>
          </a:p>
        </p:txBody>
      </p:sp>
    </p:spTree>
    <p:extLst>
      <p:ext uri="{BB962C8B-B14F-4D97-AF65-F5344CB8AC3E}">
        <p14:creationId xmlns:p14="http://schemas.microsoft.com/office/powerpoint/2010/main" val="272571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73A47C7-231B-470D-9186-53AA4C2DE5FF}" type="slidenum">
              <a:rPr lang="ru-RU" smtClean="0"/>
              <a:t>4</a:t>
            </a:fld>
            <a:endParaRPr lang="ru-RU"/>
          </a:p>
        </p:txBody>
      </p:sp>
    </p:spTree>
    <p:extLst>
      <p:ext uri="{BB962C8B-B14F-4D97-AF65-F5344CB8AC3E}">
        <p14:creationId xmlns:p14="http://schemas.microsoft.com/office/powerpoint/2010/main" val="3310158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02165A-FF3A-5FD3-3252-6A274967306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865EED2-4950-B353-CA9B-31129E0B13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F5DB00F-14D0-E4E5-D477-3FBE77261698}"/>
              </a:ext>
            </a:extLst>
          </p:cNvPr>
          <p:cNvSpPr>
            <a:spLocks noGrp="1"/>
          </p:cNvSpPr>
          <p:nvPr>
            <p:ph type="dt" sz="half" idx="10"/>
          </p:nvPr>
        </p:nvSpPr>
        <p:spPr/>
        <p:txBody>
          <a:bodyPr/>
          <a:lstStyle/>
          <a:p>
            <a:fld id="{44106989-D943-4277-B110-FB7103FC2202}" type="datetimeFigureOut">
              <a:rPr lang="ru-RU" smtClean="0"/>
              <a:t>04.07.2025</a:t>
            </a:fld>
            <a:endParaRPr lang="ru-RU"/>
          </a:p>
        </p:txBody>
      </p:sp>
      <p:sp>
        <p:nvSpPr>
          <p:cNvPr id="5" name="Нижний колонтитул 4">
            <a:extLst>
              <a:ext uri="{FF2B5EF4-FFF2-40B4-BE49-F238E27FC236}">
                <a16:creationId xmlns:a16="http://schemas.microsoft.com/office/drawing/2014/main" id="{7543E54F-AC0F-E907-1AAD-A8E0AA100B4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8F5AB08-64B9-94FE-1DBD-948304F3D331}"/>
              </a:ext>
            </a:extLst>
          </p:cNvPr>
          <p:cNvSpPr>
            <a:spLocks noGrp="1"/>
          </p:cNvSpPr>
          <p:nvPr>
            <p:ph type="sldNum" sz="quarter" idx="12"/>
          </p:nvPr>
        </p:nvSpPr>
        <p:spPr/>
        <p:txBody>
          <a:bodyPr/>
          <a:lstStyle/>
          <a:p>
            <a:fld id="{707B702B-9A6C-4EBF-934B-EF8A1EA71473}" type="slidenum">
              <a:rPr lang="ru-RU" smtClean="0"/>
              <a:t>‹#›</a:t>
            </a:fld>
            <a:endParaRPr lang="ru-RU"/>
          </a:p>
        </p:txBody>
      </p:sp>
    </p:spTree>
    <p:extLst>
      <p:ext uri="{BB962C8B-B14F-4D97-AF65-F5344CB8AC3E}">
        <p14:creationId xmlns:p14="http://schemas.microsoft.com/office/powerpoint/2010/main" val="795693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F5B9D0-01D7-A080-C29E-A1969D038AE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60CFE2C-72D5-B5DA-03E2-5B051B0571E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461B7BF-807A-61ED-0D87-4D369A4AF9DD}"/>
              </a:ext>
            </a:extLst>
          </p:cNvPr>
          <p:cNvSpPr>
            <a:spLocks noGrp="1"/>
          </p:cNvSpPr>
          <p:nvPr>
            <p:ph type="dt" sz="half" idx="10"/>
          </p:nvPr>
        </p:nvSpPr>
        <p:spPr/>
        <p:txBody>
          <a:bodyPr/>
          <a:lstStyle/>
          <a:p>
            <a:fld id="{44106989-D943-4277-B110-FB7103FC2202}" type="datetimeFigureOut">
              <a:rPr lang="ru-RU" smtClean="0"/>
              <a:t>04.07.2025</a:t>
            </a:fld>
            <a:endParaRPr lang="ru-RU"/>
          </a:p>
        </p:txBody>
      </p:sp>
      <p:sp>
        <p:nvSpPr>
          <p:cNvPr id="5" name="Нижний колонтитул 4">
            <a:extLst>
              <a:ext uri="{FF2B5EF4-FFF2-40B4-BE49-F238E27FC236}">
                <a16:creationId xmlns:a16="http://schemas.microsoft.com/office/drawing/2014/main" id="{9A81BC77-180D-F1B2-CE06-194AF289A35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30E1461-057D-8BF7-4AB8-38E713146F8B}"/>
              </a:ext>
            </a:extLst>
          </p:cNvPr>
          <p:cNvSpPr>
            <a:spLocks noGrp="1"/>
          </p:cNvSpPr>
          <p:nvPr>
            <p:ph type="sldNum" sz="quarter" idx="12"/>
          </p:nvPr>
        </p:nvSpPr>
        <p:spPr/>
        <p:txBody>
          <a:bodyPr/>
          <a:lstStyle/>
          <a:p>
            <a:fld id="{707B702B-9A6C-4EBF-934B-EF8A1EA71473}" type="slidenum">
              <a:rPr lang="ru-RU" smtClean="0"/>
              <a:t>‹#›</a:t>
            </a:fld>
            <a:endParaRPr lang="ru-RU"/>
          </a:p>
        </p:txBody>
      </p:sp>
    </p:spTree>
    <p:extLst>
      <p:ext uri="{BB962C8B-B14F-4D97-AF65-F5344CB8AC3E}">
        <p14:creationId xmlns:p14="http://schemas.microsoft.com/office/powerpoint/2010/main" val="103131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A860B37-AD2B-B537-86DA-B92DA0A57B9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B6D3940-FE96-61E7-3817-DCF3D6DD571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D06EC3F-2564-E797-B95C-9D061E96B810}"/>
              </a:ext>
            </a:extLst>
          </p:cNvPr>
          <p:cNvSpPr>
            <a:spLocks noGrp="1"/>
          </p:cNvSpPr>
          <p:nvPr>
            <p:ph type="dt" sz="half" idx="10"/>
          </p:nvPr>
        </p:nvSpPr>
        <p:spPr/>
        <p:txBody>
          <a:bodyPr/>
          <a:lstStyle/>
          <a:p>
            <a:fld id="{44106989-D943-4277-B110-FB7103FC2202}" type="datetimeFigureOut">
              <a:rPr lang="ru-RU" smtClean="0"/>
              <a:t>04.07.2025</a:t>
            </a:fld>
            <a:endParaRPr lang="ru-RU"/>
          </a:p>
        </p:txBody>
      </p:sp>
      <p:sp>
        <p:nvSpPr>
          <p:cNvPr id="5" name="Нижний колонтитул 4">
            <a:extLst>
              <a:ext uri="{FF2B5EF4-FFF2-40B4-BE49-F238E27FC236}">
                <a16:creationId xmlns:a16="http://schemas.microsoft.com/office/drawing/2014/main" id="{00797379-4E42-EA9B-A6FE-D17A0DE3C7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46D701A-B427-9831-F4D4-969FE1E3BE5B}"/>
              </a:ext>
            </a:extLst>
          </p:cNvPr>
          <p:cNvSpPr>
            <a:spLocks noGrp="1"/>
          </p:cNvSpPr>
          <p:nvPr>
            <p:ph type="sldNum" sz="quarter" idx="12"/>
          </p:nvPr>
        </p:nvSpPr>
        <p:spPr/>
        <p:txBody>
          <a:bodyPr/>
          <a:lstStyle/>
          <a:p>
            <a:fld id="{707B702B-9A6C-4EBF-934B-EF8A1EA71473}" type="slidenum">
              <a:rPr lang="ru-RU" smtClean="0"/>
              <a:t>‹#›</a:t>
            </a:fld>
            <a:endParaRPr lang="ru-RU"/>
          </a:p>
        </p:txBody>
      </p:sp>
    </p:spTree>
    <p:extLst>
      <p:ext uri="{BB962C8B-B14F-4D97-AF65-F5344CB8AC3E}">
        <p14:creationId xmlns:p14="http://schemas.microsoft.com/office/powerpoint/2010/main" val="428097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50855E-8831-0DC6-E5F8-A5A963F58FF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8FF301C-E802-08D8-F0E2-3C05E8CE8F8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7C89206-2582-C18A-85FC-CE1A38EBCF47}"/>
              </a:ext>
            </a:extLst>
          </p:cNvPr>
          <p:cNvSpPr>
            <a:spLocks noGrp="1"/>
          </p:cNvSpPr>
          <p:nvPr>
            <p:ph type="dt" sz="half" idx="10"/>
          </p:nvPr>
        </p:nvSpPr>
        <p:spPr/>
        <p:txBody>
          <a:bodyPr/>
          <a:lstStyle/>
          <a:p>
            <a:fld id="{44106989-D943-4277-B110-FB7103FC2202}" type="datetimeFigureOut">
              <a:rPr lang="ru-RU" smtClean="0"/>
              <a:t>04.07.2025</a:t>
            </a:fld>
            <a:endParaRPr lang="ru-RU"/>
          </a:p>
        </p:txBody>
      </p:sp>
      <p:sp>
        <p:nvSpPr>
          <p:cNvPr id="5" name="Нижний колонтитул 4">
            <a:extLst>
              <a:ext uri="{FF2B5EF4-FFF2-40B4-BE49-F238E27FC236}">
                <a16:creationId xmlns:a16="http://schemas.microsoft.com/office/drawing/2014/main" id="{DF63380F-F2F1-A89C-5CE1-15426A21F7B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CDCF0E5-41A5-D571-270B-40251A3B957B}"/>
              </a:ext>
            </a:extLst>
          </p:cNvPr>
          <p:cNvSpPr>
            <a:spLocks noGrp="1"/>
          </p:cNvSpPr>
          <p:nvPr>
            <p:ph type="sldNum" sz="quarter" idx="12"/>
          </p:nvPr>
        </p:nvSpPr>
        <p:spPr/>
        <p:txBody>
          <a:bodyPr/>
          <a:lstStyle/>
          <a:p>
            <a:fld id="{707B702B-9A6C-4EBF-934B-EF8A1EA71473}" type="slidenum">
              <a:rPr lang="ru-RU" smtClean="0"/>
              <a:t>‹#›</a:t>
            </a:fld>
            <a:endParaRPr lang="ru-RU"/>
          </a:p>
        </p:txBody>
      </p:sp>
    </p:spTree>
    <p:extLst>
      <p:ext uri="{BB962C8B-B14F-4D97-AF65-F5344CB8AC3E}">
        <p14:creationId xmlns:p14="http://schemas.microsoft.com/office/powerpoint/2010/main" val="321724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E8314E-8448-D07E-B568-0FF369B13C6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A3EFE21-95D6-58DE-4795-87F269BEF2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D13CDF1-324E-05C5-598E-0A3B1FB5D9A0}"/>
              </a:ext>
            </a:extLst>
          </p:cNvPr>
          <p:cNvSpPr>
            <a:spLocks noGrp="1"/>
          </p:cNvSpPr>
          <p:nvPr>
            <p:ph type="dt" sz="half" idx="10"/>
          </p:nvPr>
        </p:nvSpPr>
        <p:spPr/>
        <p:txBody>
          <a:bodyPr/>
          <a:lstStyle/>
          <a:p>
            <a:fld id="{44106989-D943-4277-B110-FB7103FC2202}" type="datetimeFigureOut">
              <a:rPr lang="ru-RU" smtClean="0"/>
              <a:t>04.07.2025</a:t>
            </a:fld>
            <a:endParaRPr lang="ru-RU"/>
          </a:p>
        </p:txBody>
      </p:sp>
      <p:sp>
        <p:nvSpPr>
          <p:cNvPr id="5" name="Нижний колонтитул 4">
            <a:extLst>
              <a:ext uri="{FF2B5EF4-FFF2-40B4-BE49-F238E27FC236}">
                <a16:creationId xmlns:a16="http://schemas.microsoft.com/office/drawing/2014/main" id="{04EEBA3B-CD43-46F3-F4D5-91B02B913C3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4EE991A-9521-C4B4-1739-143405585CDC}"/>
              </a:ext>
            </a:extLst>
          </p:cNvPr>
          <p:cNvSpPr>
            <a:spLocks noGrp="1"/>
          </p:cNvSpPr>
          <p:nvPr>
            <p:ph type="sldNum" sz="quarter" idx="12"/>
          </p:nvPr>
        </p:nvSpPr>
        <p:spPr/>
        <p:txBody>
          <a:bodyPr/>
          <a:lstStyle/>
          <a:p>
            <a:fld id="{707B702B-9A6C-4EBF-934B-EF8A1EA71473}" type="slidenum">
              <a:rPr lang="ru-RU" smtClean="0"/>
              <a:t>‹#›</a:t>
            </a:fld>
            <a:endParaRPr lang="ru-RU"/>
          </a:p>
        </p:txBody>
      </p:sp>
    </p:spTree>
    <p:extLst>
      <p:ext uri="{BB962C8B-B14F-4D97-AF65-F5344CB8AC3E}">
        <p14:creationId xmlns:p14="http://schemas.microsoft.com/office/powerpoint/2010/main" val="189762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F71329-7407-304C-1E7C-4D924256FD6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AB13C1D-DFE2-FF5F-CF24-ABDFE3A9A54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4162F40-F4F8-0947-D1C5-EC696C181C4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525E733-59AF-EE2D-C6CE-D3C1D1D4BCA7}"/>
              </a:ext>
            </a:extLst>
          </p:cNvPr>
          <p:cNvSpPr>
            <a:spLocks noGrp="1"/>
          </p:cNvSpPr>
          <p:nvPr>
            <p:ph type="dt" sz="half" idx="10"/>
          </p:nvPr>
        </p:nvSpPr>
        <p:spPr/>
        <p:txBody>
          <a:bodyPr/>
          <a:lstStyle/>
          <a:p>
            <a:fld id="{44106989-D943-4277-B110-FB7103FC2202}" type="datetimeFigureOut">
              <a:rPr lang="ru-RU" smtClean="0"/>
              <a:t>04.07.2025</a:t>
            </a:fld>
            <a:endParaRPr lang="ru-RU"/>
          </a:p>
        </p:txBody>
      </p:sp>
      <p:sp>
        <p:nvSpPr>
          <p:cNvPr id="6" name="Нижний колонтитул 5">
            <a:extLst>
              <a:ext uri="{FF2B5EF4-FFF2-40B4-BE49-F238E27FC236}">
                <a16:creationId xmlns:a16="http://schemas.microsoft.com/office/drawing/2014/main" id="{0243DC72-1DC6-F264-EFEB-D4E73D3287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2F96E51-2074-C174-5967-A22A9ECFFDD6}"/>
              </a:ext>
            </a:extLst>
          </p:cNvPr>
          <p:cNvSpPr>
            <a:spLocks noGrp="1"/>
          </p:cNvSpPr>
          <p:nvPr>
            <p:ph type="sldNum" sz="quarter" idx="12"/>
          </p:nvPr>
        </p:nvSpPr>
        <p:spPr/>
        <p:txBody>
          <a:bodyPr/>
          <a:lstStyle/>
          <a:p>
            <a:fld id="{707B702B-9A6C-4EBF-934B-EF8A1EA71473}" type="slidenum">
              <a:rPr lang="ru-RU" smtClean="0"/>
              <a:t>‹#›</a:t>
            </a:fld>
            <a:endParaRPr lang="ru-RU"/>
          </a:p>
        </p:txBody>
      </p:sp>
    </p:spTree>
    <p:extLst>
      <p:ext uri="{BB962C8B-B14F-4D97-AF65-F5344CB8AC3E}">
        <p14:creationId xmlns:p14="http://schemas.microsoft.com/office/powerpoint/2010/main" val="280466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E677A9-7FEE-EDF1-C659-9CE3148912B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C3BF34E-DCB4-FEC5-D824-E78938D6FB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5363153-E3EC-F501-9A8E-2CC7D5D78D1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F3F722E-520B-65EE-5250-B580684B26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DB42AC4-4792-C59B-D453-90639CBD1E7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0804039-B60E-30F9-ED6F-1EA9B9ADCFB0}"/>
              </a:ext>
            </a:extLst>
          </p:cNvPr>
          <p:cNvSpPr>
            <a:spLocks noGrp="1"/>
          </p:cNvSpPr>
          <p:nvPr>
            <p:ph type="dt" sz="half" idx="10"/>
          </p:nvPr>
        </p:nvSpPr>
        <p:spPr/>
        <p:txBody>
          <a:bodyPr/>
          <a:lstStyle/>
          <a:p>
            <a:fld id="{44106989-D943-4277-B110-FB7103FC2202}" type="datetimeFigureOut">
              <a:rPr lang="ru-RU" smtClean="0"/>
              <a:t>04.07.2025</a:t>
            </a:fld>
            <a:endParaRPr lang="ru-RU"/>
          </a:p>
        </p:txBody>
      </p:sp>
      <p:sp>
        <p:nvSpPr>
          <p:cNvPr id="8" name="Нижний колонтитул 7">
            <a:extLst>
              <a:ext uri="{FF2B5EF4-FFF2-40B4-BE49-F238E27FC236}">
                <a16:creationId xmlns:a16="http://schemas.microsoft.com/office/drawing/2014/main" id="{0F8ACB63-6DCE-A9D8-6C1E-017A4C4CF96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F315BF5-DCA2-65E9-E60E-8485AAC0255F}"/>
              </a:ext>
            </a:extLst>
          </p:cNvPr>
          <p:cNvSpPr>
            <a:spLocks noGrp="1"/>
          </p:cNvSpPr>
          <p:nvPr>
            <p:ph type="sldNum" sz="quarter" idx="12"/>
          </p:nvPr>
        </p:nvSpPr>
        <p:spPr/>
        <p:txBody>
          <a:bodyPr/>
          <a:lstStyle/>
          <a:p>
            <a:fld id="{707B702B-9A6C-4EBF-934B-EF8A1EA71473}" type="slidenum">
              <a:rPr lang="ru-RU" smtClean="0"/>
              <a:t>‹#›</a:t>
            </a:fld>
            <a:endParaRPr lang="ru-RU"/>
          </a:p>
        </p:txBody>
      </p:sp>
    </p:spTree>
    <p:extLst>
      <p:ext uri="{BB962C8B-B14F-4D97-AF65-F5344CB8AC3E}">
        <p14:creationId xmlns:p14="http://schemas.microsoft.com/office/powerpoint/2010/main" val="1558668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0C3CBF-B55E-63D5-7FE4-F6149C8CED7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E440E56-359A-56F1-98C6-6BCA764E6837}"/>
              </a:ext>
            </a:extLst>
          </p:cNvPr>
          <p:cNvSpPr>
            <a:spLocks noGrp="1"/>
          </p:cNvSpPr>
          <p:nvPr>
            <p:ph type="dt" sz="half" idx="10"/>
          </p:nvPr>
        </p:nvSpPr>
        <p:spPr/>
        <p:txBody>
          <a:bodyPr/>
          <a:lstStyle/>
          <a:p>
            <a:fld id="{44106989-D943-4277-B110-FB7103FC2202}" type="datetimeFigureOut">
              <a:rPr lang="ru-RU" smtClean="0"/>
              <a:t>04.07.2025</a:t>
            </a:fld>
            <a:endParaRPr lang="ru-RU"/>
          </a:p>
        </p:txBody>
      </p:sp>
      <p:sp>
        <p:nvSpPr>
          <p:cNvPr id="4" name="Нижний колонтитул 3">
            <a:extLst>
              <a:ext uri="{FF2B5EF4-FFF2-40B4-BE49-F238E27FC236}">
                <a16:creationId xmlns:a16="http://schemas.microsoft.com/office/drawing/2014/main" id="{935CC009-3AB6-65B7-E1CC-74F96213F1F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8D610C7-81A6-22F4-56B1-899390E61728}"/>
              </a:ext>
            </a:extLst>
          </p:cNvPr>
          <p:cNvSpPr>
            <a:spLocks noGrp="1"/>
          </p:cNvSpPr>
          <p:nvPr>
            <p:ph type="sldNum" sz="quarter" idx="12"/>
          </p:nvPr>
        </p:nvSpPr>
        <p:spPr/>
        <p:txBody>
          <a:bodyPr/>
          <a:lstStyle/>
          <a:p>
            <a:fld id="{707B702B-9A6C-4EBF-934B-EF8A1EA71473}" type="slidenum">
              <a:rPr lang="ru-RU" smtClean="0"/>
              <a:t>‹#›</a:t>
            </a:fld>
            <a:endParaRPr lang="ru-RU"/>
          </a:p>
        </p:txBody>
      </p:sp>
    </p:spTree>
    <p:extLst>
      <p:ext uri="{BB962C8B-B14F-4D97-AF65-F5344CB8AC3E}">
        <p14:creationId xmlns:p14="http://schemas.microsoft.com/office/powerpoint/2010/main" val="189455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316AE6A-4394-9BAA-2C4B-1AE6FD871BB5}"/>
              </a:ext>
            </a:extLst>
          </p:cNvPr>
          <p:cNvSpPr>
            <a:spLocks noGrp="1"/>
          </p:cNvSpPr>
          <p:nvPr>
            <p:ph type="dt" sz="half" idx="10"/>
          </p:nvPr>
        </p:nvSpPr>
        <p:spPr/>
        <p:txBody>
          <a:bodyPr/>
          <a:lstStyle/>
          <a:p>
            <a:fld id="{44106989-D943-4277-B110-FB7103FC2202}" type="datetimeFigureOut">
              <a:rPr lang="ru-RU" smtClean="0"/>
              <a:t>04.07.2025</a:t>
            </a:fld>
            <a:endParaRPr lang="ru-RU"/>
          </a:p>
        </p:txBody>
      </p:sp>
      <p:sp>
        <p:nvSpPr>
          <p:cNvPr id="3" name="Нижний колонтитул 2">
            <a:extLst>
              <a:ext uri="{FF2B5EF4-FFF2-40B4-BE49-F238E27FC236}">
                <a16:creationId xmlns:a16="http://schemas.microsoft.com/office/drawing/2014/main" id="{95ED08CF-F881-6096-1284-19199253485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D283E5E-0036-B151-4BBC-AD232D647523}"/>
              </a:ext>
            </a:extLst>
          </p:cNvPr>
          <p:cNvSpPr>
            <a:spLocks noGrp="1"/>
          </p:cNvSpPr>
          <p:nvPr>
            <p:ph type="sldNum" sz="quarter" idx="12"/>
          </p:nvPr>
        </p:nvSpPr>
        <p:spPr/>
        <p:txBody>
          <a:bodyPr/>
          <a:lstStyle/>
          <a:p>
            <a:fld id="{707B702B-9A6C-4EBF-934B-EF8A1EA71473}" type="slidenum">
              <a:rPr lang="ru-RU" smtClean="0"/>
              <a:t>‹#›</a:t>
            </a:fld>
            <a:endParaRPr lang="ru-RU"/>
          </a:p>
        </p:txBody>
      </p:sp>
    </p:spTree>
    <p:extLst>
      <p:ext uri="{BB962C8B-B14F-4D97-AF65-F5344CB8AC3E}">
        <p14:creationId xmlns:p14="http://schemas.microsoft.com/office/powerpoint/2010/main" val="290554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D5011A-6BB5-A71C-EFE9-1F09F839247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9D4FAD8-CE78-FD1B-912F-69D4AF429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9B88B50-636D-963A-D6D4-487123756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13653C7-B200-BA7E-76C5-40026D1E6FF9}"/>
              </a:ext>
            </a:extLst>
          </p:cNvPr>
          <p:cNvSpPr>
            <a:spLocks noGrp="1"/>
          </p:cNvSpPr>
          <p:nvPr>
            <p:ph type="dt" sz="half" idx="10"/>
          </p:nvPr>
        </p:nvSpPr>
        <p:spPr/>
        <p:txBody>
          <a:bodyPr/>
          <a:lstStyle/>
          <a:p>
            <a:fld id="{44106989-D943-4277-B110-FB7103FC2202}" type="datetimeFigureOut">
              <a:rPr lang="ru-RU" smtClean="0"/>
              <a:t>04.07.2025</a:t>
            </a:fld>
            <a:endParaRPr lang="ru-RU"/>
          </a:p>
        </p:txBody>
      </p:sp>
      <p:sp>
        <p:nvSpPr>
          <p:cNvPr id="6" name="Нижний колонтитул 5">
            <a:extLst>
              <a:ext uri="{FF2B5EF4-FFF2-40B4-BE49-F238E27FC236}">
                <a16:creationId xmlns:a16="http://schemas.microsoft.com/office/drawing/2014/main" id="{CE8B655C-516C-F89A-0618-86433EE5FE9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B89A45B-BB62-E7AB-5753-F0B86454E56F}"/>
              </a:ext>
            </a:extLst>
          </p:cNvPr>
          <p:cNvSpPr>
            <a:spLocks noGrp="1"/>
          </p:cNvSpPr>
          <p:nvPr>
            <p:ph type="sldNum" sz="quarter" idx="12"/>
          </p:nvPr>
        </p:nvSpPr>
        <p:spPr/>
        <p:txBody>
          <a:bodyPr/>
          <a:lstStyle/>
          <a:p>
            <a:fld id="{707B702B-9A6C-4EBF-934B-EF8A1EA71473}" type="slidenum">
              <a:rPr lang="ru-RU" smtClean="0"/>
              <a:t>‹#›</a:t>
            </a:fld>
            <a:endParaRPr lang="ru-RU"/>
          </a:p>
        </p:txBody>
      </p:sp>
    </p:spTree>
    <p:extLst>
      <p:ext uri="{BB962C8B-B14F-4D97-AF65-F5344CB8AC3E}">
        <p14:creationId xmlns:p14="http://schemas.microsoft.com/office/powerpoint/2010/main" val="253078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6771D3-A239-447F-5EE1-66CEC389002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4DCBB2A-2900-37EA-9A8D-1C61248975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2265AD8-5D2C-38C3-596A-D24C24800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1543817-14DB-1CAA-1DAD-81F9B6226242}"/>
              </a:ext>
            </a:extLst>
          </p:cNvPr>
          <p:cNvSpPr>
            <a:spLocks noGrp="1"/>
          </p:cNvSpPr>
          <p:nvPr>
            <p:ph type="dt" sz="half" idx="10"/>
          </p:nvPr>
        </p:nvSpPr>
        <p:spPr/>
        <p:txBody>
          <a:bodyPr/>
          <a:lstStyle/>
          <a:p>
            <a:fld id="{44106989-D943-4277-B110-FB7103FC2202}" type="datetimeFigureOut">
              <a:rPr lang="ru-RU" smtClean="0"/>
              <a:t>04.07.2025</a:t>
            </a:fld>
            <a:endParaRPr lang="ru-RU"/>
          </a:p>
        </p:txBody>
      </p:sp>
      <p:sp>
        <p:nvSpPr>
          <p:cNvPr id="6" name="Нижний колонтитул 5">
            <a:extLst>
              <a:ext uri="{FF2B5EF4-FFF2-40B4-BE49-F238E27FC236}">
                <a16:creationId xmlns:a16="http://schemas.microsoft.com/office/drawing/2014/main" id="{7C5349B9-1734-CDD5-501C-2B5EDDE2250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6BAA709-878E-F2AB-F752-217E00634337}"/>
              </a:ext>
            </a:extLst>
          </p:cNvPr>
          <p:cNvSpPr>
            <a:spLocks noGrp="1"/>
          </p:cNvSpPr>
          <p:nvPr>
            <p:ph type="sldNum" sz="quarter" idx="12"/>
          </p:nvPr>
        </p:nvSpPr>
        <p:spPr/>
        <p:txBody>
          <a:bodyPr/>
          <a:lstStyle/>
          <a:p>
            <a:fld id="{707B702B-9A6C-4EBF-934B-EF8A1EA71473}" type="slidenum">
              <a:rPr lang="ru-RU" smtClean="0"/>
              <a:t>‹#›</a:t>
            </a:fld>
            <a:endParaRPr lang="ru-RU"/>
          </a:p>
        </p:txBody>
      </p:sp>
    </p:spTree>
    <p:extLst>
      <p:ext uri="{BB962C8B-B14F-4D97-AF65-F5344CB8AC3E}">
        <p14:creationId xmlns:p14="http://schemas.microsoft.com/office/powerpoint/2010/main" val="142980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AC8F1A-9381-B7C7-A834-1A1EDFBA4E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B82498A-AB1E-E45D-C8D2-179CBF72C2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76EBD48-8196-856C-BFF7-01DC288E6C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106989-D943-4277-B110-FB7103FC2202}" type="datetimeFigureOut">
              <a:rPr lang="ru-RU" smtClean="0"/>
              <a:t>04.07.2025</a:t>
            </a:fld>
            <a:endParaRPr lang="ru-RU"/>
          </a:p>
        </p:txBody>
      </p:sp>
      <p:sp>
        <p:nvSpPr>
          <p:cNvPr id="5" name="Нижний колонтитул 4">
            <a:extLst>
              <a:ext uri="{FF2B5EF4-FFF2-40B4-BE49-F238E27FC236}">
                <a16:creationId xmlns:a16="http://schemas.microsoft.com/office/drawing/2014/main" id="{DF572D79-6126-C312-4EDC-C18DC2FF65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RU"/>
          </a:p>
        </p:txBody>
      </p:sp>
      <p:sp>
        <p:nvSpPr>
          <p:cNvPr id="6" name="Номер слайда 5">
            <a:extLst>
              <a:ext uri="{FF2B5EF4-FFF2-40B4-BE49-F238E27FC236}">
                <a16:creationId xmlns:a16="http://schemas.microsoft.com/office/drawing/2014/main" id="{7881FC2E-CC93-BD22-9B03-D7DB84F2F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7B702B-9A6C-4EBF-934B-EF8A1EA71473}" type="slidenum">
              <a:rPr lang="ru-RU" smtClean="0"/>
              <a:t>‹#›</a:t>
            </a:fld>
            <a:endParaRPr lang="ru-RU"/>
          </a:p>
        </p:txBody>
      </p:sp>
    </p:spTree>
    <p:extLst>
      <p:ext uri="{BB962C8B-B14F-4D97-AF65-F5344CB8AC3E}">
        <p14:creationId xmlns:p14="http://schemas.microsoft.com/office/powerpoint/2010/main" val="3069338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Прямоугольник: скругленные углы 6">
            <a:extLst>
              <a:ext uri="{FF2B5EF4-FFF2-40B4-BE49-F238E27FC236}">
                <a16:creationId xmlns:a16="http://schemas.microsoft.com/office/drawing/2014/main" id="{16A29E22-767B-157C-0821-FD9D1775AEA7}"/>
              </a:ext>
            </a:extLst>
          </p:cNvPr>
          <p:cNvSpPr/>
          <p:nvPr/>
        </p:nvSpPr>
        <p:spPr>
          <a:xfrm>
            <a:off x="210457" y="2593583"/>
            <a:ext cx="6683829" cy="159780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C57D8017-8B17-9E52-A6D1-62E09EFE7F32}"/>
              </a:ext>
            </a:extLst>
          </p:cNvPr>
          <p:cNvSpPr txBox="1"/>
          <p:nvPr/>
        </p:nvSpPr>
        <p:spPr>
          <a:xfrm>
            <a:off x="277132" y="2682005"/>
            <a:ext cx="6857926" cy="923330"/>
          </a:xfrm>
          <a:prstGeom prst="rect">
            <a:avLst/>
          </a:prstGeom>
          <a:noFill/>
        </p:spPr>
        <p:txBody>
          <a:bodyPr wrap="square">
            <a:spAutoFit/>
          </a:bodyPr>
          <a:lstStyle/>
          <a:p>
            <a:r>
              <a:rPr lang="en-US" sz="5400" b="1" dirty="0">
                <a:ln w="0">
                  <a:noFill/>
                </a:ln>
                <a:solidFill>
                  <a:srgbClr val="9A0000"/>
                </a:solidFill>
                <a:latin typeface="Roboto ExtraBold" panose="02000000000000000000" pitchFamily="2" charset="0"/>
                <a:ea typeface="Roboto ExtraBold" panose="02000000000000000000" pitchFamily="2" charset="0"/>
              </a:rPr>
              <a:t>DIGITAL INDEX 2025</a:t>
            </a:r>
            <a:endParaRPr lang="ru-RU" sz="5400" dirty="0">
              <a:ln w="0">
                <a:noFill/>
              </a:ln>
              <a:solidFill>
                <a:srgbClr val="9A0000"/>
              </a:solidFill>
              <a:latin typeface="Roboto ExtraBold" panose="02000000000000000000" pitchFamily="2" charset="0"/>
              <a:ea typeface="Roboto ExtraBold" panose="02000000000000000000" pitchFamily="2" charset="0"/>
            </a:endParaRPr>
          </a:p>
        </p:txBody>
      </p:sp>
      <p:sp>
        <p:nvSpPr>
          <p:cNvPr id="4" name="TextBox 3">
            <a:extLst>
              <a:ext uri="{FF2B5EF4-FFF2-40B4-BE49-F238E27FC236}">
                <a16:creationId xmlns:a16="http://schemas.microsoft.com/office/drawing/2014/main" id="{03E8ABA5-B19C-294F-D821-78B89FBE7807}"/>
              </a:ext>
            </a:extLst>
          </p:cNvPr>
          <p:cNvSpPr txBox="1"/>
          <p:nvPr/>
        </p:nvSpPr>
        <p:spPr>
          <a:xfrm>
            <a:off x="312285" y="3429000"/>
            <a:ext cx="4261104" cy="369332"/>
          </a:xfrm>
          <a:prstGeom prst="rect">
            <a:avLst/>
          </a:prstGeom>
          <a:noFill/>
        </p:spPr>
        <p:txBody>
          <a:bodyPr wrap="square" rtlCol="0">
            <a:spAutoFit/>
          </a:bodyPr>
          <a:lstStyle/>
          <a:p>
            <a:r>
              <a:rPr lang="ru-RU" dirty="0">
                <a:latin typeface="Roboto Medium" panose="02000000000000000000" pitchFamily="2" charset="0"/>
                <a:ea typeface="Roboto Medium" panose="02000000000000000000" pitchFamily="2" charset="0"/>
              </a:rPr>
              <a:t>Инструкция для участников</a:t>
            </a:r>
          </a:p>
        </p:txBody>
      </p:sp>
      <p:pic>
        <p:nvPicPr>
          <p:cNvPr id="6" name="Рисунок 5" descr="Изображение выглядит как текст, человек, одежда, рукописный текст&#10;&#10;Содержимое, созданное искусственным интеллектом, может быть неверным.">
            <a:extLst>
              <a:ext uri="{FF2B5EF4-FFF2-40B4-BE49-F238E27FC236}">
                <a16:creationId xmlns:a16="http://schemas.microsoft.com/office/drawing/2014/main" id="{34F094FC-3A7C-9629-D0E2-0B45FE4DA125}"/>
              </a:ext>
            </a:extLst>
          </p:cNvPr>
          <p:cNvPicPr>
            <a:picLocks noChangeAspect="1"/>
          </p:cNvPicPr>
          <p:nvPr/>
        </p:nvPicPr>
        <p:blipFill rotWithShape="1">
          <a:blip r:embed="rId3">
            <a:extLst>
              <a:ext uri="{28A0092B-C50C-407E-A947-70E740481C1C}">
                <a14:useLocalDpi xmlns:a14="http://schemas.microsoft.com/office/drawing/2010/main" val="0"/>
              </a:ext>
            </a:extLst>
          </a:blip>
          <a:srcRect l="26097" t="-19001" r="-17366" b="-17935"/>
          <a:stretch>
            <a:fillRect/>
          </a:stretch>
        </p:blipFill>
        <p:spPr>
          <a:xfrm>
            <a:off x="7191755" y="-1302957"/>
            <a:ext cx="9390889" cy="9390889"/>
          </a:xfrm>
          <a:prstGeom prst="ellipse">
            <a:avLst/>
          </a:prstGeom>
          <a:ln w="47625" cap="rnd">
            <a:solidFill>
              <a:srgbClr val="9A0000"/>
            </a:solidFill>
            <a:prstDash val="sysDot"/>
            <a:extLst>
              <a:ext uri="{C807C97D-BFC1-408E-A445-0C87EB9F89A2}">
                <ask:lineSketchStyleProps xmlns:ask="http://schemas.microsoft.com/office/drawing/2018/sketchyshapes" sd="1219033472">
                  <a:custGeom>
                    <a:avLst/>
                    <a:gdLst>
                      <a:gd name="connsiteX0" fmla="*/ 0 w 9390889"/>
                      <a:gd name="connsiteY0" fmla="*/ 4695445 h 9390889"/>
                      <a:gd name="connsiteX1" fmla="*/ 4695445 w 9390889"/>
                      <a:gd name="connsiteY1" fmla="*/ 0 h 9390889"/>
                      <a:gd name="connsiteX2" fmla="*/ 9390890 w 9390889"/>
                      <a:gd name="connsiteY2" fmla="*/ 4695445 h 9390889"/>
                      <a:gd name="connsiteX3" fmla="*/ 4695445 w 9390889"/>
                      <a:gd name="connsiteY3" fmla="*/ 9390890 h 9390889"/>
                      <a:gd name="connsiteX4" fmla="*/ 0 w 9390889"/>
                      <a:gd name="connsiteY4" fmla="*/ 4695445 h 9390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0889" h="9390889" fill="none" extrusionOk="0">
                        <a:moveTo>
                          <a:pt x="0" y="4695445"/>
                        </a:moveTo>
                        <a:cubicBezTo>
                          <a:pt x="51716" y="2108357"/>
                          <a:pt x="2135557" y="-68603"/>
                          <a:pt x="4695445" y="0"/>
                        </a:cubicBezTo>
                        <a:cubicBezTo>
                          <a:pt x="7230962" y="-8837"/>
                          <a:pt x="9044376" y="2428462"/>
                          <a:pt x="9390890" y="4695445"/>
                        </a:cubicBezTo>
                        <a:cubicBezTo>
                          <a:pt x="9347815" y="6877893"/>
                          <a:pt x="7094815" y="9660291"/>
                          <a:pt x="4695445" y="9390890"/>
                        </a:cubicBezTo>
                        <a:cubicBezTo>
                          <a:pt x="2454725" y="9588236"/>
                          <a:pt x="314838" y="7364367"/>
                          <a:pt x="0" y="4695445"/>
                        </a:cubicBezTo>
                        <a:close/>
                      </a:path>
                      <a:path w="9390889" h="9390889" stroke="0" extrusionOk="0">
                        <a:moveTo>
                          <a:pt x="0" y="4695445"/>
                        </a:moveTo>
                        <a:cubicBezTo>
                          <a:pt x="-148620" y="2010550"/>
                          <a:pt x="1885646" y="81284"/>
                          <a:pt x="4695445" y="0"/>
                        </a:cubicBezTo>
                        <a:cubicBezTo>
                          <a:pt x="7418502" y="27333"/>
                          <a:pt x="9110232" y="2111146"/>
                          <a:pt x="9390890" y="4695445"/>
                        </a:cubicBezTo>
                        <a:cubicBezTo>
                          <a:pt x="9169280" y="7505082"/>
                          <a:pt x="7227784" y="9727413"/>
                          <a:pt x="4695445" y="9390890"/>
                        </a:cubicBezTo>
                        <a:cubicBezTo>
                          <a:pt x="1720577" y="9182083"/>
                          <a:pt x="142728" y="7356865"/>
                          <a:pt x="0" y="4695445"/>
                        </a:cubicBezTo>
                        <a:close/>
                      </a:path>
                    </a:pathLst>
                  </a:custGeom>
                  <ask:type>
                    <ask:lineSketchNone/>
                  </ask:type>
                </ask:lineSketchStyleProps>
              </a:ext>
            </a:extLst>
          </a:ln>
        </p:spPr>
      </p:pic>
    </p:spTree>
    <p:extLst>
      <p:ext uri="{BB962C8B-B14F-4D97-AF65-F5344CB8AC3E}">
        <p14:creationId xmlns:p14="http://schemas.microsoft.com/office/powerpoint/2010/main" val="2913937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29CBBC-10C3-9AD2-BB9A-C6750F7DEC87}"/>
              </a:ext>
            </a:extLst>
          </p:cNvPr>
          <p:cNvSpPr txBox="1"/>
          <p:nvPr/>
        </p:nvSpPr>
        <p:spPr>
          <a:xfrm>
            <a:off x="331334" y="877084"/>
            <a:ext cx="8606971" cy="1226746"/>
          </a:xfrm>
          <a:prstGeom prst="rect">
            <a:avLst/>
          </a:prstGeom>
          <a:noFill/>
        </p:spPr>
        <p:txBody>
          <a:bodyPr wrap="square">
            <a:spAutoFit/>
          </a:bodyPr>
          <a:lstStyle/>
          <a:p>
            <a:pPr>
              <a:lnSpc>
                <a:spcPct val="80000"/>
              </a:lnSpc>
              <a:buNone/>
            </a:pPr>
            <a:r>
              <a:rPr lang="ru-RU" sz="1600" dirty="0">
                <a:solidFill>
                  <a:srgbClr val="1A1A1A"/>
                </a:solidFill>
                <a:effectLst/>
                <a:latin typeface="Roboto" panose="02000000000000000000" pitchFamily="2" charset="0"/>
                <a:ea typeface="Roboto" panose="02000000000000000000" pitchFamily="2" charset="0"/>
              </a:rPr>
              <a:t>Для участия в рейтинге необходимо скачать </a:t>
            </a:r>
            <a:r>
              <a:rPr lang="ru-RU" sz="1600" b="1" dirty="0">
                <a:solidFill>
                  <a:srgbClr val="BD0A0A"/>
                </a:solidFill>
                <a:effectLst/>
                <a:latin typeface="Roboto" panose="02000000000000000000" pitchFamily="2" charset="0"/>
                <a:ea typeface="Roboto" panose="02000000000000000000" pitchFamily="2" charset="0"/>
              </a:rPr>
              <a:t>заявку</a:t>
            </a:r>
            <a:r>
              <a:rPr lang="ru-RU" sz="1600" dirty="0">
                <a:solidFill>
                  <a:srgbClr val="2D9BF0"/>
                </a:solidFill>
                <a:effectLst/>
                <a:latin typeface="Roboto" panose="02000000000000000000" pitchFamily="2" charset="0"/>
                <a:ea typeface="Roboto" panose="02000000000000000000" pitchFamily="2" charset="0"/>
              </a:rPr>
              <a:t> </a:t>
            </a:r>
            <a:r>
              <a:rPr lang="ru-RU" sz="1600" dirty="0">
                <a:solidFill>
                  <a:srgbClr val="1A1A1A"/>
                </a:solidFill>
                <a:effectLst/>
                <a:latin typeface="Roboto" panose="02000000000000000000" pitchFamily="2" charset="0"/>
                <a:ea typeface="Roboto" panose="02000000000000000000" pitchFamily="2" charset="0"/>
              </a:rPr>
              <a:t>и прислать ее, заполнив все необходимые поля, на электронный адрес: </a:t>
            </a:r>
            <a:r>
              <a:rPr lang="ru-RU" sz="1600" b="1" dirty="0">
                <a:solidFill>
                  <a:srgbClr val="AC0000"/>
                </a:solidFill>
                <a:effectLst/>
                <a:latin typeface="Roboto" panose="02000000000000000000" pitchFamily="2" charset="0"/>
                <a:ea typeface="Roboto" panose="02000000000000000000" pitchFamily="2" charset="0"/>
              </a:rPr>
              <a:t>research@adindex.ru</a:t>
            </a:r>
            <a:endParaRPr lang="en-US" sz="1600" b="1" dirty="0">
              <a:solidFill>
                <a:srgbClr val="AC0000"/>
              </a:solidFill>
              <a:effectLst/>
              <a:latin typeface="Roboto" panose="02000000000000000000" pitchFamily="2" charset="0"/>
              <a:ea typeface="Roboto" panose="02000000000000000000" pitchFamily="2" charset="0"/>
            </a:endParaRPr>
          </a:p>
          <a:p>
            <a:pPr>
              <a:lnSpc>
                <a:spcPct val="80000"/>
              </a:lnSpc>
              <a:buNone/>
            </a:pPr>
            <a:endParaRPr lang="ru-RU" sz="1600" dirty="0">
              <a:latin typeface="Roboto" panose="02000000000000000000" pitchFamily="2" charset="0"/>
              <a:ea typeface="Roboto" panose="02000000000000000000" pitchFamily="2" charset="0"/>
            </a:endParaRPr>
          </a:p>
          <a:p>
            <a:pPr>
              <a:lnSpc>
                <a:spcPct val="80000"/>
              </a:lnSpc>
              <a:buNone/>
            </a:pPr>
            <a:r>
              <a:rPr lang="ru-RU" sz="1600" b="1" dirty="0">
                <a:solidFill>
                  <a:srgbClr val="1A1A1A"/>
                </a:solidFill>
                <a:effectLst/>
                <a:latin typeface="Roboto" panose="02000000000000000000" pitchFamily="2" charset="0"/>
                <a:ea typeface="Roboto" panose="02000000000000000000" pitchFamily="2" charset="0"/>
              </a:rPr>
              <a:t>Дедлайн подачи заявки:</a:t>
            </a:r>
            <a:r>
              <a:rPr lang="ru-RU" sz="1600" dirty="0">
                <a:latin typeface="Roboto" panose="02000000000000000000" pitchFamily="2" charset="0"/>
                <a:ea typeface="Roboto" panose="02000000000000000000" pitchFamily="2" charset="0"/>
              </a:rPr>
              <a:t> </a:t>
            </a:r>
            <a:r>
              <a:rPr lang="ru-RU" sz="1600" b="1" dirty="0">
                <a:solidFill>
                  <a:srgbClr val="BD0A0A"/>
                </a:solidFill>
                <a:effectLst/>
                <a:latin typeface="Roboto" panose="02000000000000000000" pitchFamily="2" charset="0"/>
                <a:ea typeface="Roboto" panose="02000000000000000000" pitchFamily="2" charset="0"/>
              </a:rPr>
              <a:t>31 июля 2025 года </a:t>
            </a:r>
            <a:r>
              <a:rPr lang="ru-RU" sz="1600" dirty="0">
                <a:solidFill>
                  <a:srgbClr val="BD0A0A"/>
                </a:solidFill>
                <a:effectLst/>
                <a:latin typeface="Roboto" panose="02000000000000000000" pitchFamily="2" charset="0"/>
                <a:ea typeface="Roboto" panose="02000000000000000000" pitchFamily="2" charset="0"/>
              </a:rPr>
              <a:t>(включительно).</a:t>
            </a:r>
            <a:endParaRPr lang="ru-RU" sz="1600" dirty="0">
              <a:latin typeface="Roboto" panose="02000000000000000000" pitchFamily="2" charset="0"/>
              <a:ea typeface="Roboto" panose="02000000000000000000" pitchFamily="2" charset="0"/>
            </a:endParaRPr>
          </a:p>
          <a:p>
            <a:pPr>
              <a:lnSpc>
                <a:spcPct val="80000"/>
              </a:lnSpc>
              <a:buNone/>
            </a:pPr>
            <a:r>
              <a:rPr lang="ru-RU" sz="1400" i="1" dirty="0">
                <a:solidFill>
                  <a:srgbClr val="1A1A1A"/>
                </a:solidFill>
                <a:effectLst/>
                <a:latin typeface="Roboto" panose="02000000000000000000" pitchFamily="2" charset="0"/>
                <a:ea typeface="Roboto" panose="02000000000000000000" pitchFamily="2" charset="0"/>
              </a:rPr>
              <a:t>Рекомендуем отправлять информацию значительно раньше, чтобы оставалось время на внесение правок.</a:t>
            </a:r>
            <a:endParaRPr lang="ru-RU" sz="140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F5DC25E5-90B8-E85A-0D6D-482A66DB70B7}"/>
              </a:ext>
            </a:extLst>
          </p:cNvPr>
          <p:cNvSpPr txBox="1"/>
          <p:nvPr/>
        </p:nvSpPr>
        <p:spPr>
          <a:xfrm>
            <a:off x="770843" y="4949234"/>
            <a:ext cx="7111999" cy="338554"/>
          </a:xfrm>
          <a:prstGeom prst="rect">
            <a:avLst/>
          </a:prstGeom>
          <a:noFill/>
        </p:spPr>
        <p:txBody>
          <a:bodyPr wrap="square">
            <a:spAutoFit/>
          </a:bodyPr>
          <a:lstStyle/>
          <a:p>
            <a:r>
              <a:rPr lang="ru-RU" sz="1600" dirty="0">
                <a:solidFill>
                  <a:srgbClr val="1A1A1A"/>
                </a:solidFill>
                <a:effectLst/>
                <a:latin typeface="Roboto" panose="02000000000000000000" pitchFamily="2" charset="0"/>
                <a:ea typeface="Roboto" panose="02000000000000000000" pitchFamily="2" charset="0"/>
              </a:rPr>
              <a:t>Заявки, не отвечающие правилам заполнения, не принимаются.</a:t>
            </a:r>
            <a:endParaRPr lang="ru-RU" sz="1600" dirty="0">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CF467A08-0CB2-8435-7D56-2A3C0C8871F9}"/>
              </a:ext>
            </a:extLst>
          </p:cNvPr>
          <p:cNvSpPr txBox="1"/>
          <p:nvPr/>
        </p:nvSpPr>
        <p:spPr>
          <a:xfrm>
            <a:off x="378959" y="2438278"/>
            <a:ext cx="6096000" cy="369332"/>
          </a:xfrm>
          <a:prstGeom prst="rect">
            <a:avLst/>
          </a:prstGeom>
          <a:noFill/>
        </p:spPr>
        <p:txBody>
          <a:bodyPr wrap="square">
            <a:spAutoFit/>
          </a:bodyPr>
          <a:lstStyle/>
          <a:p>
            <a:pPr>
              <a:buNone/>
            </a:pPr>
            <a:r>
              <a:rPr lang="ru-RU" b="1" dirty="0">
                <a:solidFill>
                  <a:srgbClr val="1A1A1A"/>
                </a:solidFill>
                <a:effectLst/>
                <a:latin typeface="Roboto" panose="02000000000000000000" pitchFamily="2" charset="0"/>
                <a:ea typeface="Roboto" panose="02000000000000000000" pitchFamily="2" charset="0"/>
              </a:rPr>
              <a:t>Важно учитывать при заполнении заявки:</a:t>
            </a:r>
            <a:endParaRPr lang="ru-RU"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4F1D919C-49D4-355E-771C-E92D98C34A0F}"/>
              </a:ext>
            </a:extLst>
          </p:cNvPr>
          <p:cNvSpPr txBox="1"/>
          <p:nvPr/>
        </p:nvSpPr>
        <p:spPr>
          <a:xfrm>
            <a:off x="841827" y="5633025"/>
            <a:ext cx="7721601" cy="584775"/>
          </a:xfrm>
          <a:prstGeom prst="rect">
            <a:avLst/>
          </a:prstGeom>
          <a:noFill/>
        </p:spPr>
        <p:txBody>
          <a:bodyPr wrap="square">
            <a:spAutoFit/>
          </a:bodyPr>
          <a:lstStyle/>
          <a:p>
            <a:r>
              <a:rPr lang="ru-RU" sz="1600" dirty="0">
                <a:solidFill>
                  <a:srgbClr val="1A1A1A"/>
                </a:solidFill>
                <a:effectLst/>
                <a:latin typeface="Roboto" panose="02000000000000000000" pitchFamily="2" charset="0"/>
                <a:ea typeface="Roboto" panose="02000000000000000000" pitchFamily="2" charset="0"/>
              </a:rPr>
              <a:t>Перечень заказчиков должен быть максимально большим, </a:t>
            </a:r>
          </a:p>
          <a:p>
            <a:r>
              <a:rPr lang="ru-RU" sz="1600" dirty="0">
                <a:solidFill>
                  <a:srgbClr val="1A1A1A"/>
                </a:solidFill>
                <a:effectLst/>
                <a:latin typeface="Roboto" panose="02000000000000000000" pitchFamily="2" charset="0"/>
                <a:ea typeface="Roboto" panose="02000000000000000000" pitchFamily="2" charset="0"/>
              </a:rPr>
              <a:t>и включать представителей максимально возможного числа компаний</a:t>
            </a:r>
            <a:endParaRPr lang="ru-RU" sz="1600" dirty="0">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1ECB7E6A-9545-43F7-5796-9AA186FDFD35}"/>
              </a:ext>
            </a:extLst>
          </p:cNvPr>
          <p:cNvSpPr txBox="1"/>
          <p:nvPr/>
        </p:nvSpPr>
        <p:spPr>
          <a:xfrm>
            <a:off x="770842" y="3089212"/>
            <a:ext cx="7444243" cy="584775"/>
          </a:xfrm>
          <a:prstGeom prst="rect">
            <a:avLst/>
          </a:prstGeom>
          <a:noFill/>
        </p:spPr>
        <p:txBody>
          <a:bodyPr wrap="square">
            <a:spAutoFit/>
          </a:bodyPr>
          <a:lstStyle/>
          <a:p>
            <a:r>
              <a:rPr lang="ru-RU" sz="1600" dirty="0">
                <a:solidFill>
                  <a:srgbClr val="1A1A1A"/>
                </a:solidFill>
                <a:effectLst/>
                <a:latin typeface="Roboto" panose="02000000000000000000" pitchFamily="2" charset="0"/>
                <a:ea typeface="Roboto" panose="02000000000000000000" pitchFamily="2" charset="0"/>
              </a:rPr>
              <a:t>Проекты на стадии производства (не завершенные в настоящий момент) в оценку не включаются </a:t>
            </a:r>
            <a:endParaRPr lang="ru-RU" sz="1600" dirty="0">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87B2A686-ADA1-49BB-1292-9EB171E61FFB}"/>
              </a:ext>
            </a:extLst>
          </p:cNvPr>
          <p:cNvSpPr txBox="1"/>
          <p:nvPr/>
        </p:nvSpPr>
        <p:spPr>
          <a:xfrm>
            <a:off x="770842" y="4054435"/>
            <a:ext cx="7112000" cy="584775"/>
          </a:xfrm>
          <a:prstGeom prst="rect">
            <a:avLst/>
          </a:prstGeom>
          <a:noFill/>
        </p:spPr>
        <p:txBody>
          <a:bodyPr wrap="square">
            <a:spAutoFit/>
          </a:bodyPr>
          <a:lstStyle/>
          <a:p>
            <a:r>
              <a:rPr lang="ru-RU" sz="1600" dirty="0">
                <a:solidFill>
                  <a:srgbClr val="1A1A1A"/>
                </a:solidFill>
                <a:effectLst/>
                <a:latin typeface="Roboto" panose="02000000000000000000" pitchFamily="2" charset="0"/>
                <a:ea typeface="Roboto" panose="02000000000000000000" pitchFamily="2" charset="0"/>
              </a:rPr>
              <a:t>К опросу приглашаются только прямые заказчики, </a:t>
            </a:r>
          </a:p>
          <a:p>
            <a:r>
              <a:rPr lang="ru-RU" sz="1600" dirty="0">
                <a:solidFill>
                  <a:srgbClr val="1A1A1A"/>
                </a:solidFill>
                <a:effectLst/>
                <a:latin typeface="Roboto" panose="02000000000000000000" pitchFamily="2" charset="0"/>
                <a:ea typeface="Roboto" panose="02000000000000000000" pitchFamily="2" charset="0"/>
              </a:rPr>
              <a:t>агентства выступать оценщиками не могут</a:t>
            </a:r>
            <a:endParaRPr lang="ru-RU" sz="1600" dirty="0">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32DDFE2A-3959-EADA-46DA-DE12EE101F72}"/>
              </a:ext>
            </a:extLst>
          </p:cNvPr>
          <p:cNvSpPr txBox="1"/>
          <p:nvPr/>
        </p:nvSpPr>
        <p:spPr>
          <a:xfrm>
            <a:off x="312284" y="177738"/>
            <a:ext cx="9492343" cy="523220"/>
          </a:xfrm>
          <a:prstGeom prst="rect">
            <a:avLst/>
          </a:prstGeom>
          <a:noFill/>
        </p:spPr>
        <p:txBody>
          <a:bodyPr wrap="square" rtlCol="0">
            <a:spAutoFit/>
          </a:bodyPr>
          <a:lstStyle/>
          <a:p>
            <a:r>
              <a:rPr lang="ru-RU" sz="2800" b="1" dirty="0">
                <a:solidFill>
                  <a:srgbClr val="AC0000"/>
                </a:solidFill>
                <a:latin typeface="Roboto ExtraBold" panose="02000000000000000000" pitchFamily="2" charset="0"/>
                <a:ea typeface="Roboto ExtraBold" panose="02000000000000000000" pitchFamily="2" charset="0"/>
              </a:rPr>
              <a:t>ПОДАЧА ЗАЯВКИ</a:t>
            </a:r>
          </a:p>
        </p:txBody>
      </p:sp>
      <p:pic>
        <p:nvPicPr>
          <p:cNvPr id="16" name="Рисунок 15" descr="Папка-планшет с галочками контур">
            <a:extLst>
              <a:ext uri="{FF2B5EF4-FFF2-40B4-BE49-F238E27FC236}">
                <a16:creationId xmlns:a16="http://schemas.microsoft.com/office/drawing/2014/main" id="{4E82E423-B0D8-3E2C-D82D-856674CA4C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576" y="3081570"/>
            <a:ext cx="609600" cy="609600"/>
          </a:xfrm>
          <a:prstGeom prst="rect">
            <a:avLst/>
          </a:prstGeom>
        </p:spPr>
      </p:pic>
      <p:pic>
        <p:nvPicPr>
          <p:cNvPr id="19" name="Рисунок 18" descr="Папка-планшет с галочками контур">
            <a:extLst>
              <a:ext uri="{FF2B5EF4-FFF2-40B4-BE49-F238E27FC236}">
                <a16:creationId xmlns:a16="http://schemas.microsoft.com/office/drawing/2014/main" id="{5CB22350-4544-3864-B653-1D3752389C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2576" y="4006810"/>
            <a:ext cx="609600" cy="609600"/>
          </a:xfrm>
          <a:prstGeom prst="rect">
            <a:avLst/>
          </a:prstGeom>
        </p:spPr>
      </p:pic>
      <p:pic>
        <p:nvPicPr>
          <p:cNvPr id="20" name="Рисунок 19" descr="Папка-планшет с галочками контур">
            <a:extLst>
              <a:ext uri="{FF2B5EF4-FFF2-40B4-BE49-F238E27FC236}">
                <a16:creationId xmlns:a16="http://schemas.microsoft.com/office/drawing/2014/main" id="{F074258B-6D14-42D3-7B5E-C7D74144FE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8927" y="4813711"/>
            <a:ext cx="609600" cy="609600"/>
          </a:xfrm>
          <a:prstGeom prst="rect">
            <a:avLst/>
          </a:prstGeom>
        </p:spPr>
      </p:pic>
      <p:pic>
        <p:nvPicPr>
          <p:cNvPr id="21" name="Рисунок 20" descr="Папка-планшет с галочками контур">
            <a:extLst>
              <a:ext uri="{FF2B5EF4-FFF2-40B4-BE49-F238E27FC236}">
                <a16:creationId xmlns:a16="http://schemas.microsoft.com/office/drawing/2014/main" id="{789E424A-27D9-4A12-75DC-B69E9AC9D3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8927" y="5608200"/>
            <a:ext cx="609600" cy="609600"/>
          </a:xfrm>
          <a:prstGeom prst="rect">
            <a:avLst/>
          </a:prstGeom>
        </p:spPr>
      </p:pic>
    </p:spTree>
    <p:extLst>
      <p:ext uri="{BB962C8B-B14F-4D97-AF65-F5344CB8AC3E}">
        <p14:creationId xmlns:p14="http://schemas.microsoft.com/office/powerpoint/2010/main" val="287405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5F74CD-1D00-7B26-0996-1FD4B613C561}"/>
              </a:ext>
            </a:extLst>
          </p:cNvPr>
          <p:cNvSpPr txBox="1"/>
          <p:nvPr/>
        </p:nvSpPr>
        <p:spPr>
          <a:xfrm>
            <a:off x="378959" y="177738"/>
            <a:ext cx="9492343" cy="523220"/>
          </a:xfrm>
          <a:prstGeom prst="rect">
            <a:avLst/>
          </a:prstGeom>
          <a:noFill/>
        </p:spPr>
        <p:txBody>
          <a:bodyPr wrap="square" rtlCol="0">
            <a:spAutoFit/>
          </a:bodyPr>
          <a:lstStyle>
            <a:defPPr>
              <a:defRPr lang="ru-RU"/>
            </a:defPPr>
            <a:lvl1pPr>
              <a:defRPr sz="2800">
                <a:solidFill>
                  <a:srgbClr val="AC0000"/>
                </a:solidFill>
                <a:latin typeface="Roboto ExtraBold" panose="02000000000000000000" pitchFamily="2" charset="0"/>
                <a:ea typeface="Roboto ExtraBold" panose="02000000000000000000" pitchFamily="2" charset="0"/>
              </a:defRPr>
            </a:lvl1pPr>
          </a:lstStyle>
          <a:p>
            <a:r>
              <a:rPr lang="ru-RU" b="1" dirty="0"/>
              <a:t>ПУТЬ ПОДАЧИ ЗАЯВКИ НА УЧАСТИЕ В РЕЙТИНГЕ </a:t>
            </a:r>
          </a:p>
        </p:txBody>
      </p:sp>
      <p:sp>
        <p:nvSpPr>
          <p:cNvPr id="3" name="TextBox 2">
            <a:extLst>
              <a:ext uri="{FF2B5EF4-FFF2-40B4-BE49-F238E27FC236}">
                <a16:creationId xmlns:a16="http://schemas.microsoft.com/office/drawing/2014/main" id="{9B088A6F-F4D4-C795-765E-FB167395D7F9}"/>
              </a:ext>
            </a:extLst>
          </p:cNvPr>
          <p:cNvSpPr txBox="1"/>
          <p:nvPr/>
        </p:nvSpPr>
        <p:spPr>
          <a:xfrm>
            <a:off x="874713" y="1181101"/>
            <a:ext cx="6400800" cy="338554"/>
          </a:xfrm>
          <a:prstGeom prst="rect">
            <a:avLst/>
          </a:prstGeom>
          <a:noFill/>
        </p:spPr>
        <p:txBody>
          <a:bodyPr wrap="square" rtlCol="0">
            <a:spAutoFit/>
          </a:bodyPr>
          <a:lstStyle/>
          <a:p>
            <a:r>
              <a:rPr lang="ru-RU" sz="1600" dirty="0">
                <a:latin typeface="Roboto" panose="02000000000000000000" pitchFamily="2" charset="0"/>
                <a:ea typeface="Roboto" panose="02000000000000000000" pitchFamily="2" charset="0"/>
              </a:rPr>
              <a:t>Проверьте, есть ли Вы в списке наведенного знания</a:t>
            </a:r>
          </a:p>
        </p:txBody>
      </p:sp>
      <p:sp>
        <p:nvSpPr>
          <p:cNvPr id="4" name="TextBox 3">
            <a:extLst>
              <a:ext uri="{FF2B5EF4-FFF2-40B4-BE49-F238E27FC236}">
                <a16:creationId xmlns:a16="http://schemas.microsoft.com/office/drawing/2014/main" id="{C58E7B1D-B4D8-F25E-B370-2DCC9E45AD27}"/>
              </a:ext>
            </a:extLst>
          </p:cNvPr>
          <p:cNvSpPr txBox="1"/>
          <p:nvPr/>
        </p:nvSpPr>
        <p:spPr>
          <a:xfrm>
            <a:off x="407988" y="1030900"/>
            <a:ext cx="781050" cy="646331"/>
          </a:xfrm>
          <a:prstGeom prst="rect">
            <a:avLst/>
          </a:prstGeom>
          <a:noFill/>
        </p:spPr>
        <p:txBody>
          <a:bodyPr wrap="square" rtlCol="0">
            <a:spAutoFit/>
          </a:bodyPr>
          <a:lstStyle/>
          <a:p>
            <a:r>
              <a:rPr lang="ru-RU" sz="3600" dirty="0">
                <a:solidFill>
                  <a:srgbClr val="AC0000"/>
                </a:solidFill>
                <a:latin typeface="Roboto ExtraBold" panose="02000000000000000000" pitchFamily="2" charset="0"/>
                <a:ea typeface="Roboto ExtraBold" panose="02000000000000000000" pitchFamily="2" charset="0"/>
              </a:rPr>
              <a:t>1</a:t>
            </a:r>
          </a:p>
        </p:txBody>
      </p:sp>
      <p:sp>
        <p:nvSpPr>
          <p:cNvPr id="6" name="TextBox 5">
            <a:extLst>
              <a:ext uri="{FF2B5EF4-FFF2-40B4-BE49-F238E27FC236}">
                <a16:creationId xmlns:a16="http://schemas.microsoft.com/office/drawing/2014/main" id="{1B3BE3D4-CEBD-F076-DC85-175F12795883}"/>
              </a:ext>
            </a:extLst>
          </p:cNvPr>
          <p:cNvSpPr txBox="1"/>
          <p:nvPr/>
        </p:nvSpPr>
        <p:spPr>
          <a:xfrm>
            <a:off x="874713" y="2067304"/>
            <a:ext cx="7191375" cy="338554"/>
          </a:xfrm>
          <a:prstGeom prst="rect">
            <a:avLst/>
          </a:prstGeom>
          <a:noFill/>
        </p:spPr>
        <p:txBody>
          <a:bodyPr wrap="square" rtlCol="0">
            <a:spAutoFit/>
          </a:bodyPr>
          <a:lstStyle/>
          <a:p>
            <a:r>
              <a:rPr lang="ru-RU" sz="1600" dirty="0"/>
              <a:t>Если вы есть во всех сегментах, в которых хотите участвовать</a:t>
            </a:r>
          </a:p>
        </p:txBody>
      </p:sp>
      <p:grpSp>
        <p:nvGrpSpPr>
          <p:cNvPr id="10" name="Группа 9">
            <a:extLst>
              <a:ext uri="{FF2B5EF4-FFF2-40B4-BE49-F238E27FC236}">
                <a16:creationId xmlns:a16="http://schemas.microsoft.com/office/drawing/2014/main" id="{58A1513A-546F-4E00-C824-009669A6CF3D}"/>
              </a:ext>
            </a:extLst>
          </p:cNvPr>
          <p:cNvGrpSpPr/>
          <p:nvPr/>
        </p:nvGrpSpPr>
        <p:grpSpPr>
          <a:xfrm>
            <a:off x="302192" y="1928803"/>
            <a:ext cx="1087891" cy="646332"/>
            <a:chOff x="378959" y="2357427"/>
            <a:chExt cx="1087891" cy="646332"/>
          </a:xfrm>
        </p:grpSpPr>
        <p:sp>
          <p:nvSpPr>
            <p:cNvPr id="8" name="TextBox 7">
              <a:extLst>
                <a:ext uri="{FF2B5EF4-FFF2-40B4-BE49-F238E27FC236}">
                  <a16:creationId xmlns:a16="http://schemas.microsoft.com/office/drawing/2014/main" id="{DF3F7E29-044C-007A-8E3F-16D82C1C61E3}"/>
                </a:ext>
              </a:extLst>
            </p:cNvPr>
            <p:cNvSpPr txBox="1"/>
            <p:nvPr/>
          </p:nvSpPr>
          <p:spPr>
            <a:xfrm>
              <a:off x="378959" y="2357428"/>
              <a:ext cx="887866" cy="646331"/>
            </a:xfrm>
            <a:prstGeom prst="rect">
              <a:avLst/>
            </a:prstGeom>
            <a:noFill/>
          </p:spPr>
          <p:txBody>
            <a:bodyPr wrap="square" rtlCol="0">
              <a:spAutoFit/>
            </a:bodyPr>
            <a:lstStyle/>
            <a:p>
              <a:r>
                <a:rPr lang="ru-RU" sz="3600" dirty="0">
                  <a:solidFill>
                    <a:srgbClr val="AC0000"/>
                  </a:solidFill>
                  <a:latin typeface="Roboto ExtraBold" panose="02000000000000000000" pitchFamily="2" charset="0"/>
                  <a:ea typeface="Roboto ExtraBold" panose="02000000000000000000" pitchFamily="2" charset="0"/>
                </a:rPr>
                <a:t>2.</a:t>
              </a:r>
            </a:p>
          </p:txBody>
        </p:sp>
        <p:sp>
          <p:nvSpPr>
            <p:cNvPr id="9" name="TextBox 8">
              <a:extLst>
                <a:ext uri="{FF2B5EF4-FFF2-40B4-BE49-F238E27FC236}">
                  <a16:creationId xmlns:a16="http://schemas.microsoft.com/office/drawing/2014/main" id="{428099F9-A469-24C3-AEC6-FDD116D8872C}"/>
                </a:ext>
              </a:extLst>
            </p:cNvPr>
            <p:cNvSpPr txBox="1"/>
            <p:nvPr/>
          </p:nvSpPr>
          <p:spPr>
            <a:xfrm>
              <a:off x="685800" y="2357427"/>
              <a:ext cx="781050" cy="646331"/>
            </a:xfrm>
            <a:prstGeom prst="rect">
              <a:avLst/>
            </a:prstGeom>
            <a:noFill/>
          </p:spPr>
          <p:txBody>
            <a:bodyPr wrap="square" rtlCol="0">
              <a:spAutoFit/>
            </a:bodyPr>
            <a:lstStyle/>
            <a:p>
              <a:r>
                <a:rPr lang="ru-RU" sz="3600" dirty="0">
                  <a:solidFill>
                    <a:srgbClr val="AC0000"/>
                  </a:solidFill>
                  <a:latin typeface="Roboto ExtraBold" panose="02000000000000000000" pitchFamily="2" charset="0"/>
                  <a:ea typeface="Roboto ExtraBold" panose="02000000000000000000" pitchFamily="2" charset="0"/>
                </a:rPr>
                <a:t>1</a:t>
              </a:r>
            </a:p>
          </p:txBody>
        </p:sp>
      </p:grpSp>
      <p:sp>
        <p:nvSpPr>
          <p:cNvPr id="12" name="TextBox 11">
            <a:extLst>
              <a:ext uri="{FF2B5EF4-FFF2-40B4-BE49-F238E27FC236}">
                <a16:creationId xmlns:a16="http://schemas.microsoft.com/office/drawing/2014/main" id="{3F8914F6-78BA-EEF8-9927-67F849A87222}"/>
              </a:ext>
            </a:extLst>
          </p:cNvPr>
          <p:cNvSpPr txBox="1"/>
          <p:nvPr/>
        </p:nvSpPr>
        <p:spPr>
          <a:xfrm>
            <a:off x="1350396" y="2687132"/>
            <a:ext cx="8212138" cy="584775"/>
          </a:xfrm>
          <a:prstGeom prst="rect">
            <a:avLst/>
          </a:prstGeom>
          <a:noFill/>
        </p:spPr>
        <p:txBody>
          <a:bodyPr wrap="square">
            <a:spAutoFit/>
          </a:bodyPr>
          <a:lstStyle/>
          <a:p>
            <a:r>
              <a:rPr lang="ru-RU" sz="1600" dirty="0"/>
              <a:t>Предоставьте не </a:t>
            </a:r>
            <a:r>
              <a:rPr lang="ru-RU" sz="1600" b="1" dirty="0">
                <a:solidFill>
                  <a:srgbClr val="BD0A0A"/>
                </a:solidFill>
                <a:effectLst/>
              </a:rPr>
              <a:t>менее 5 контактов</a:t>
            </a:r>
            <a:r>
              <a:rPr lang="ru-RU" sz="1600" dirty="0">
                <a:solidFill>
                  <a:srgbClr val="F24726"/>
                </a:solidFill>
                <a:effectLst/>
              </a:rPr>
              <a:t> </a:t>
            </a:r>
            <a:r>
              <a:rPr lang="ru-RU" sz="1600" dirty="0"/>
              <a:t>из РАЗНЫХ компаний </a:t>
            </a:r>
            <a:r>
              <a:rPr lang="ru-RU" sz="1600" b="1" dirty="0"/>
              <a:t>значимого </a:t>
            </a:r>
            <a:r>
              <a:rPr lang="ru-RU" sz="1600" dirty="0"/>
              <a:t>уровня (минимум, из трех), с которыми вы работали в течение последних 18 месяцев</a:t>
            </a:r>
          </a:p>
        </p:txBody>
      </p:sp>
      <p:pic>
        <p:nvPicPr>
          <p:cNvPr id="17" name="Рисунок 16">
            <a:extLst>
              <a:ext uri="{FF2B5EF4-FFF2-40B4-BE49-F238E27FC236}">
                <a16:creationId xmlns:a16="http://schemas.microsoft.com/office/drawing/2014/main" id="{B519AA4D-6D68-8C35-BBE0-B742836F71E7}"/>
              </a:ext>
            </a:extLst>
          </p:cNvPr>
          <p:cNvPicPr>
            <a:picLocks noChangeAspect="1"/>
          </p:cNvPicPr>
          <p:nvPr/>
        </p:nvPicPr>
        <p:blipFill>
          <a:blip r:embed="rId2"/>
          <a:stretch>
            <a:fillRect/>
          </a:stretch>
        </p:blipFill>
        <p:spPr>
          <a:xfrm>
            <a:off x="895464" y="2687147"/>
            <a:ext cx="589869" cy="589869"/>
          </a:xfrm>
          <a:prstGeom prst="rect">
            <a:avLst/>
          </a:prstGeom>
        </p:spPr>
      </p:pic>
      <p:sp>
        <p:nvSpPr>
          <p:cNvPr id="19" name="TextBox 18">
            <a:extLst>
              <a:ext uri="{FF2B5EF4-FFF2-40B4-BE49-F238E27FC236}">
                <a16:creationId xmlns:a16="http://schemas.microsoft.com/office/drawing/2014/main" id="{2F7F1632-8323-1954-22F3-379D7EC6729B}"/>
              </a:ext>
            </a:extLst>
          </p:cNvPr>
          <p:cNvSpPr txBox="1"/>
          <p:nvPr/>
        </p:nvSpPr>
        <p:spPr>
          <a:xfrm>
            <a:off x="302192" y="3941480"/>
            <a:ext cx="6096000" cy="338554"/>
          </a:xfrm>
          <a:prstGeom prst="rect">
            <a:avLst/>
          </a:prstGeom>
          <a:noFill/>
        </p:spPr>
        <p:txBody>
          <a:bodyPr wrap="square">
            <a:spAutoFit/>
          </a:bodyPr>
          <a:lstStyle/>
          <a:p>
            <a:r>
              <a:rPr lang="ru-RU" sz="1600" b="1" dirty="0"/>
              <a:t>Как подтвердить значимость заказчика</a:t>
            </a:r>
            <a:endParaRPr lang="ru-RU" sz="1600" dirty="0"/>
          </a:p>
        </p:txBody>
      </p:sp>
      <p:sp>
        <p:nvSpPr>
          <p:cNvPr id="21" name="TextBox 20">
            <a:extLst>
              <a:ext uri="{FF2B5EF4-FFF2-40B4-BE49-F238E27FC236}">
                <a16:creationId xmlns:a16="http://schemas.microsoft.com/office/drawing/2014/main" id="{05CDFA05-3EBA-20F0-D205-A8FB45A177EA}"/>
              </a:ext>
            </a:extLst>
          </p:cNvPr>
          <p:cNvSpPr txBox="1"/>
          <p:nvPr/>
        </p:nvSpPr>
        <p:spPr>
          <a:xfrm>
            <a:off x="302192" y="4382507"/>
            <a:ext cx="9323387" cy="1600438"/>
          </a:xfrm>
          <a:prstGeom prst="rect">
            <a:avLst/>
          </a:prstGeom>
          <a:noFill/>
        </p:spPr>
        <p:txBody>
          <a:bodyPr wrap="square">
            <a:spAutoFit/>
          </a:bodyPr>
          <a:lstStyle/>
          <a:p>
            <a:pPr>
              <a:buFont typeface="Arial" panose="020B0604020202020204" pitchFamily="34" charset="0"/>
              <a:buChar char="•"/>
            </a:pPr>
            <a:r>
              <a:rPr lang="ru-RU" sz="1400" b="1" dirty="0"/>
              <a:t> </a:t>
            </a:r>
            <a:r>
              <a:rPr lang="ru-RU" sz="1400" dirty="0"/>
              <a:t>Если компания-заказчик</a:t>
            </a:r>
            <a:r>
              <a:rPr lang="ru-RU" sz="1400" dirty="0">
                <a:solidFill>
                  <a:srgbClr val="8FD14F"/>
                </a:solidFill>
                <a:effectLst/>
              </a:rPr>
              <a:t> </a:t>
            </a:r>
            <a:r>
              <a:rPr lang="ru-RU" sz="1400" b="1" dirty="0">
                <a:effectLst/>
              </a:rPr>
              <a:t>есть</a:t>
            </a:r>
            <a:r>
              <a:rPr lang="ru-RU" sz="1400" b="1" dirty="0"/>
              <a:t> </a:t>
            </a:r>
            <a:r>
              <a:rPr lang="ru-RU" sz="1400" dirty="0"/>
              <a:t>в списке </a:t>
            </a:r>
            <a:r>
              <a:rPr lang="ru-RU" sz="1400" b="1" dirty="0">
                <a:solidFill>
                  <a:srgbClr val="BD0A0A"/>
                </a:solidFill>
                <a:effectLst/>
              </a:rPr>
              <a:t>"Верифицированные клиенты"</a:t>
            </a:r>
            <a:r>
              <a:rPr lang="ru-RU" sz="1400" b="1" dirty="0"/>
              <a:t>: </a:t>
            </a:r>
            <a:r>
              <a:rPr lang="ru-RU" sz="1400" dirty="0"/>
              <a:t>подтверждать не нужно</a:t>
            </a:r>
            <a:r>
              <a:rPr lang="ru-RU" sz="1400" b="1" dirty="0"/>
              <a:t> </a:t>
            </a:r>
            <a:endParaRPr lang="ru-RU" sz="1400" dirty="0"/>
          </a:p>
          <a:p>
            <a:pPr>
              <a:buFont typeface="Arial" panose="020B0604020202020204" pitchFamily="34" charset="0"/>
              <a:buChar char="•"/>
            </a:pPr>
            <a:r>
              <a:rPr lang="ru-RU" sz="1400" b="1" dirty="0"/>
              <a:t> </a:t>
            </a:r>
            <a:r>
              <a:rPr lang="ru-RU" sz="1400" dirty="0"/>
              <a:t>Если компании</a:t>
            </a:r>
            <a:r>
              <a:rPr lang="ru-RU" sz="1400" dirty="0">
                <a:solidFill>
                  <a:srgbClr val="F24726"/>
                </a:solidFill>
                <a:effectLst/>
              </a:rPr>
              <a:t> </a:t>
            </a:r>
            <a:r>
              <a:rPr lang="ru-RU" sz="1400" b="1" dirty="0">
                <a:effectLst/>
              </a:rPr>
              <a:t>нет</a:t>
            </a:r>
            <a:r>
              <a:rPr lang="ru-RU" sz="1400" b="1" dirty="0">
                <a:solidFill>
                  <a:srgbClr val="F24726"/>
                </a:solidFill>
                <a:effectLst/>
              </a:rPr>
              <a:t> </a:t>
            </a:r>
            <a:r>
              <a:rPr lang="ru-RU" sz="1400" dirty="0"/>
              <a:t>в списке </a:t>
            </a:r>
            <a:r>
              <a:rPr lang="ru-RU" sz="1400" b="1" dirty="0">
                <a:solidFill>
                  <a:srgbClr val="BD0A0A"/>
                </a:solidFill>
                <a:effectLst/>
              </a:rPr>
              <a:t>"Верифицированные клиенты"</a:t>
            </a:r>
            <a:r>
              <a:rPr lang="ru-RU" sz="1400" b="1" dirty="0"/>
              <a:t>: </a:t>
            </a:r>
            <a:r>
              <a:rPr lang="ru-RU" sz="1400" dirty="0"/>
              <a:t>нужно подтвердить объем годового бюджета на интернет-продвижение. </a:t>
            </a:r>
          </a:p>
          <a:p>
            <a:pPr>
              <a:buNone/>
            </a:pPr>
            <a:r>
              <a:rPr lang="ru-RU" sz="1400" b="1" dirty="0"/>
              <a:t>Объем </a:t>
            </a:r>
            <a:r>
              <a:rPr lang="ru-RU" sz="1400" dirty="0"/>
              <a:t>годового бюджета на интернет-продвижение должен быть</a:t>
            </a:r>
            <a:r>
              <a:rPr lang="ru-RU" sz="1400" b="1" dirty="0"/>
              <a:t> не менее 50 млн </a:t>
            </a:r>
            <a:r>
              <a:rPr lang="ru-RU" sz="1400" dirty="0"/>
              <a:t>рублей</a:t>
            </a:r>
            <a:r>
              <a:rPr lang="ru-RU" sz="1400" b="1" dirty="0"/>
              <a:t> </a:t>
            </a:r>
            <a:r>
              <a:rPr lang="ru-RU" sz="1400" dirty="0"/>
              <a:t>(Без НДС).</a:t>
            </a:r>
          </a:p>
          <a:p>
            <a:r>
              <a:rPr lang="ru-RU" sz="1400" b="1" dirty="0"/>
              <a:t>Типы подтверждений:</a:t>
            </a:r>
            <a:r>
              <a:rPr lang="ru-RU" sz="1400" dirty="0"/>
              <a:t> Отчетность, которая содержит расходы на интернет-продвижение, ссылки на тендеры, или протокол рассмотрения + закупочная документация. (</a:t>
            </a:r>
            <a:r>
              <a:rPr lang="ru-RU" sz="1400" i="1" dirty="0"/>
              <a:t>Всю аргументацию необходимо приводить в колонке </a:t>
            </a:r>
            <a:r>
              <a:rPr lang="en-US" sz="1400" i="1" dirty="0"/>
              <a:t>M</a:t>
            </a:r>
            <a:r>
              <a:rPr lang="ru-RU" sz="1400" i="1" dirty="0"/>
              <a:t> на листе “Клиенты для опроса”)</a:t>
            </a:r>
            <a:endParaRPr lang="ru-RU" sz="1400" dirty="0"/>
          </a:p>
        </p:txBody>
      </p:sp>
    </p:spTree>
    <p:extLst>
      <p:ext uri="{BB962C8B-B14F-4D97-AF65-F5344CB8AC3E}">
        <p14:creationId xmlns:p14="http://schemas.microsoft.com/office/powerpoint/2010/main" val="3428654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id="{D608C73D-BCD1-6534-9728-801D33445DBD}"/>
              </a:ext>
            </a:extLst>
          </p:cNvPr>
          <p:cNvGrpSpPr/>
          <p:nvPr/>
        </p:nvGrpSpPr>
        <p:grpSpPr>
          <a:xfrm>
            <a:off x="207509" y="157152"/>
            <a:ext cx="1164091" cy="646332"/>
            <a:chOff x="330767" y="157153"/>
            <a:chExt cx="1164091" cy="646332"/>
          </a:xfrm>
        </p:grpSpPr>
        <p:sp>
          <p:nvSpPr>
            <p:cNvPr id="3" name="TextBox 2">
              <a:extLst>
                <a:ext uri="{FF2B5EF4-FFF2-40B4-BE49-F238E27FC236}">
                  <a16:creationId xmlns:a16="http://schemas.microsoft.com/office/drawing/2014/main" id="{96456A0F-F213-CC5D-30B3-4C088EC95A54}"/>
                </a:ext>
              </a:extLst>
            </p:cNvPr>
            <p:cNvSpPr txBox="1"/>
            <p:nvPr/>
          </p:nvSpPr>
          <p:spPr>
            <a:xfrm>
              <a:off x="330767" y="157154"/>
              <a:ext cx="887866" cy="646331"/>
            </a:xfrm>
            <a:prstGeom prst="rect">
              <a:avLst/>
            </a:prstGeom>
            <a:noFill/>
          </p:spPr>
          <p:txBody>
            <a:bodyPr wrap="square" rtlCol="0">
              <a:spAutoFit/>
            </a:bodyPr>
            <a:lstStyle/>
            <a:p>
              <a:r>
                <a:rPr lang="ru-RU" sz="3600" dirty="0">
                  <a:solidFill>
                    <a:srgbClr val="AC0000"/>
                  </a:solidFill>
                  <a:latin typeface="Roboto ExtraBold" panose="02000000000000000000" pitchFamily="2" charset="0"/>
                  <a:ea typeface="Roboto ExtraBold" panose="02000000000000000000" pitchFamily="2" charset="0"/>
                </a:rPr>
                <a:t>2.</a:t>
              </a:r>
            </a:p>
          </p:txBody>
        </p:sp>
        <p:sp>
          <p:nvSpPr>
            <p:cNvPr id="4" name="TextBox 3">
              <a:extLst>
                <a:ext uri="{FF2B5EF4-FFF2-40B4-BE49-F238E27FC236}">
                  <a16:creationId xmlns:a16="http://schemas.microsoft.com/office/drawing/2014/main" id="{6455F150-B189-106E-0A6C-7997F502FE49}"/>
                </a:ext>
              </a:extLst>
            </p:cNvPr>
            <p:cNvSpPr txBox="1"/>
            <p:nvPr/>
          </p:nvSpPr>
          <p:spPr>
            <a:xfrm>
              <a:off x="713808" y="157153"/>
              <a:ext cx="781050" cy="646331"/>
            </a:xfrm>
            <a:prstGeom prst="rect">
              <a:avLst/>
            </a:prstGeom>
            <a:noFill/>
          </p:spPr>
          <p:txBody>
            <a:bodyPr wrap="square" rtlCol="0">
              <a:spAutoFit/>
            </a:bodyPr>
            <a:lstStyle/>
            <a:p>
              <a:r>
                <a:rPr lang="ru-RU" sz="3600" dirty="0">
                  <a:solidFill>
                    <a:srgbClr val="AC0000"/>
                  </a:solidFill>
                  <a:latin typeface="Roboto ExtraBold" panose="02000000000000000000" pitchFamily="2" charset="0"/>
                  <a:ea typeface="Roboto ExtraBold" panose="02000000000000000000" pitchFamily="2" charset="0"/>
                </a:rPr>
                <a:t>2</a:t>
              </a:r>
            </a:p>
          </p:txBody>
        </p:sp>
      </p:grpSp>
      <p:sp>
        <p:nvSpPr>
          <p:cNvPr id="6" name="TextBox 5">
            <a:extLst>
              <a:ext uri="{FF2B5EF4-FFF2-40B4-BE49-F238E27FC236}">
                <a16:creationId xmlns:a16="http://schemas.microsoft.com/office/drawing/2014/main" id="{39340959-003F-7B7E-394F-B157555E9297}"/>
              </a:ext>
            </a:extLst>
          </p:cNvPr>
          <p:cNvSpPr txBox="1"/>
          <p:nvPr/>
        </p:nvSpPr>
        <p:spPr>
          <a:xfrm>
            <a:off x="900907" y="311040"/>
            <a:ext cx="9639867" cy="338554"/>
          </a:xfrm>
          <a:prstGeom prst="rect">
            <a:avLst/>
          </a:prstGeom>
          <a:noFill/>
        </p:spPr>
        <p:txBody>
          <a:bodyPr wrap="square" rtlCol="0">
            <a:spAutoFit/>
          </a:bodyPr>
          <a:lstStyle/>
          <a:p>
            <a:r>
              <a:rPr lang="ru-RU" sz="1600" dirty="0">
                <a:latin typeface="Roboto" panose="02000000000000000000" pitchFamily="2" charset="0"/>
                <a:ea typeface="Roboto" panose="02000000000000000000" pitchFamily="2" charset="0"/>
              </a:rPr>
              <a:t>Если вас </a:t>
            </a:r>
            <a:r>
              <a:rPr lang="ru-RU" sz="1600" b="1" dirty="0">
                <a:latin typeface="Roboto" panose="02000000000000000000" pitchFamily="2" charset="0"/>
                <a:ea typeface="Roboto" panose="02000000000000000000" pitchFamily="2" charset="0"/>
              </a:rPr>
              <a:t>нет</a:t>
            </a:r>
            <a:r>
              <a:rPr lang="ru-RU" sz="1600" dirty="0">
                <a:latin typeface="Roboto" panose="02000000000000000000" pitchFamily="2" charset="0"/>
                <a:ea typeface="Roboto" panose="02000000000000000000" pitchFamily="2" charset="0"/>
              </a:rPr>
              <a:t> в списке, или вы присутствуете </a:t>
            </a:r>
            <a:r>
              <a:rPr lang="ru-RU" sz="1600" b="1" dirty="0">
                <a:latin typeface="Roboto" panose="02000000000000000000" pitchFamily="2" charset="0"/>
                <a:ea typeface="Roboto" panose="02000000000000000000" pitchFamily="2" charset="0"/>
              </a:rPr>
              <a:t>не во всех </a:t>
            </a:r>
            <a:r>
              <a:rPr lang="ru-RU" sz="1600" dirty="0">
                <a:latin typeface="Roboto" panose="02000000000000000000" pitchFamily="2" charset="0"/>
                <a:ea typeface="Roboto" panose="02000000000000000000" pitchFamily="2" charset="0"/>
              </a:rPr>
              <a:t>сегментах, в которых хотите участвовать:</a:t>
            </a:r>
          </a:p>
        </p:txBody>
      </p:sp>
      <p:pic>
        <p:nvPicPr>
          <p:cNvPr id="11" name="Рисунок 10" descr="Папка-планшет с галочками контур">
            <a:extLst>
              <a:ext uri="{FF2B5EF4-FFF2-40B4-BE49-F238E27FC236}">
                <a16:creationId xmlns:a16="http://schemas.microsoft.com/office/drawing/2014/main" id="{6C7B667A-7AD0-2AAE-5117-5822000D91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907" y="1355846"/>
            <a:ext cx="609600" cy="609600"/>
          </a:xfrm>
          <a:prstGeom prst="rect">
            <a:avLst/>
          </a:prstGeom>
        </p:spPr>
      </p:pic>
      <p:sp>
        <p:nvSpPr>
          <p:cNvPr id="13" name="TextBox 12">
            <a:extLst>
              <a:ext uri="{FF2B5EF4-FFF2-40B4-BE49-F238E27FC236}">
                <a16:creationId xmlns:a16="http://schemas.microsoft.com/office/drawing/2014/main" id="{494173A0-6D8D-E80D-3E29-28BD03574D51}"/>
              </a:ext>
            </a:extLst>
          </p:cNvPr>
          <p:cNvSpPr txBox="1"/>
          <p:nvPr/>
        </p:nvSpPr>
        <p:spPr>
          <a:xfrm>
            <a:off x="896938" y="741110"/>
            <a:ext cx="8782617" cy="523220"/>
          </a:xfrm>
          <a:prstGeom prst="rect">
            <a:avLst/>
          </a:prstGeom>
          <a:noFill/>
        </p:spPr>
        <p:txBody>
          <a:bodyPr wrap="square">
            <a:spAutoFit/>
          </a:bodyPr>
          <a:lstStyle/>
          <a:p>
            <a:r>
              <a:rPr lang="ru-RU" sz="1400" b="1" dirty="0">
                <a:latin typeface="Roboto" panose="02000000000000000000" pitchFamily="2" charset="0"/>
                <a:ea typeface="Roboto" panose="02000000000000000000" pitchFamily="2" charset="0"/>
              </a:rPr>
              <a:t>Подтвердите сотрудничество по заявляемому сервису </a:t>
            </a:r>
          </a:p>
          <a:p>
            <a:r>
              <a:rPr lang="ru-RU" sz="1400" i="1" dirty="0">
                <a:latin typeface="Roboto" panose="02000000000000000000" pitchFamily="2" charset="0"/>
                <a:ea typeface="Roboto" panose="02000000000000000000" pitchFamily="2" charset="0"/>
              </a:rPr>
              <a:t>(Подтверждения вносятся в колонку D-F в файле "Заявка", лист "Подтверждения сервисов")</a:t>
            </a:r>
            <a:endParaRPr lang="ru-RU" sz="1400" dirty="0">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92CB0E73-F071-819A-8430-C6524EC2C78F}"/>
              </a:ext>
            </a:extLst>
          </p:cNvPr>
          <p:cNvSpPr txBox="1"/>
          <p:nvPr/>
        </p:nvSpPr>
        <p:spPr>
          <a:xfrm>
            <a:off x="1371600" y="1447360"/>
            <a:ext cx="10109993" cy="369332"/>
          </a:xfrm>
          <a:prstGeom prst="rect">
            <a:avLst/>
          </a:prstGeom>
          <a:noFill/>
        </p:spPr>
        <p:txBody>
          <a:bodyPr wrap="square">
            <a:spAutoFit/>
          </a:bodyPr>
          <a:lstStyle/>
          <a:p>
            <a:r>
              <a:rPr lang="ru-RU" sz="1200" dirty="0">
                <a:latin typeface="Roboto" panose="02000000000000000000" pitchFamily="2" charset="0"/>
                <a:ea typeface="Roboto" panose="02000000000000000000" pitchFamily="2" charset="0"/>
              </a:rPr>
              <a:t>Документально подтвердите контракты со значимыми клиентами </a:t>
            </a:r>
            <a:r>
              <a:rPr lang="ru-RU" sz="1200" b="1" dirty="0">
                <a:latin typeface="Roboto" panose="02000000000000000000" pitchFamily="2" charset="0"/>
                <a:ea typeface="Roboto" panose="02000000000000000000" pitchFamily="2" charset="0"/>
              </a:rPr>
              <a:t>(</a:t>
            </a:r>
            <a:r>
              <a:rPr lang="ru-RU" sz="1200" i="1" dirty="0">
                <a:latin typeface="Roboto" panose="02000000000000000000" pitchFamily="2" charset="0"/>
                <a:ea typeface="Roboto" panose="02000000000000000000" pitchFamily="2" charset="0"/>
              </a:rPr>
              <a:t>бюджет на диджитал </a:t>
            </a:r>
            <a:r>
              <a:rPr lang="ru-RU" i="1" dirty="0">
                <a:latin typeface="Roboto" panose="02000000000000000000" pitchFamily="2" charset="0"/>
                <a:ea typeface="Roboto" panose="02000000000000000000" pitchFamily="2" charset="0"/>
              </a:rPr>
              <a:t>≥ </a:t>
            </a:r>
            <a:r>
              <a:rPr lang="ru-RU" sz="1200" b="1" i="1" dirty="0">
                <a:latin typeface="Roboto" panose="02000000000000000000" pitchFamily="2" charset="0"/>
                <a:ea typeface="Roboto" panose="02000000000000000000" pitchFamily="2" charset="0"/>
              </a:rPr>
              <a:t>50 млн</a:t>
            </a:r>
            <a:r>
              <a:rPr lang="ru-RU" sz="1200" i="1" dirty="0">
                <a:latin typeface="Roboto" panose="02000000000000000000" pitchFamily="2" charset="0"/>
                <a:ea typeface="Roboto" panose="02000000000000000000" pitchFamily="2" charset="0"/>
              </a:rPr>
              <a:t> рублей в год</a:t>
            </a:r>
            <a:r>
              <a:rPr lang="ru-RU" sz="1200" dirty="0">
                <a:latin typeface="Roboto" panose="02000000000000000000" pitchFamily="2" charset="0"/>
                <a:ea typeface="Roboto" panose="02000000000000000000" pitchFamily="2" charset="0"/>
              </a:rPr>
              <a:t>);</a:t>
            </a:r>
          </a:p>
        </p:txBody>
      </p:sp>
      <p:pic>
        <p:nvPicPr>
          <p:cNvPr id="16" name="Рисунок 15" descr="Папка-планшет с галочками контур">
            <a:extLst>
              <a:ext uri="{FF2B5EF4-FFF2-40B4-BE49-F238E27FC236}">
                <a16:creationId xmlns:a16="http://schemas.microsoft.com/office/drawing/2014/main" id="{4BA0D158-C0BD-0FE2-ADAA-7D4E71CA6A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907" y="2153612"/>
            <a:ext cx="609600" cy="609600"/>
          </a:xfrm>
          <a:prstGeom prst="rect">
            <a:avLst/>
          </a:prstGeom>
        </p:spPr>
      </p:pic>
      <p:sp>
        <p:nvSpPr>
          <p:cNvPr id="17" name="TextBox 16">
            <a:extLst>
              <a:ext uri="{FF2B5EF4-FFF2-40B4-BE49-F238E27FC236}">
                <a16:creationId xmlns:a16="http://schemas.microsoft.com/office/drawing/2014/main" id="{A991EC72-82BA-B0B3-55D4-4737568BED21}"/>
              </a:ext>
            </a:extLst>
          </p:cNvPr>
          <p:cNvSpPr txBox="1"/>
          <p:nvPr/>
        </p:nvSpPr>
        <p:spPr>
          <a:xfrm>
            <a:off x="1371600" y="2337459"/>
            <a:ext cx="10109993" cy="276999"/>
          </a:xfrm>
          <a:prstGeom prst="rect">
            <a:avLst/>
          </a:prstGeom>
          <a:noFill/>
        </p:spPr>
        <p:txBody>
          <a:bodyPr wrap="square">
            <a:spAutoFit/>
          </a:bodyPr>
          <a:lstStyle/>
          <a:p>
            <a:r>
              <a:rPr lang="ru-RU" sz="1200" dirty="0">
                <a:latin typeface="Roboto" panose="02000000000000000000" pitchFamily="2" charset="0"/>
                <a:ea typeface="Roboto" panose="02000000000000000000" pitchFamily="2" charset="0"/>
              </a:rPr>
              <a:t>Предоставьте подтверждения позиционирования как игрока в заявляемом сегменте;</a:t>
            </a:r>
          </a:p>
        </p:txBody>
      </p:sp>
      <p:pic>
        <p:nvPicPr>
          <p:cNvPr id="18" name="Рисунок 17" descr="Папка-планшет с галочками контур">
            <a:extLst>
              <a:ext uri="{FF2B5EF4-FFF2-40B4-BE49-F238E27FC236}">
                <a16:creationId xmlns:a16="http://schemas.microsoft.com/office/drawing/2014/main" id="{5D962C9B-7581-6253-C431-10D994500A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907" y="2947059"/>
            <a:ext cx="609600" cy="609600"/>
          </a:xfrm>
          <a:prstGeom prst="rect">
            <a:avLst/>
          </a:prstGeom>
        </p:spPr>
      </p:pic>
      <p:sp>
        <p:nvSpPr>
          <p:cNvPr id="19" name="TextBox 18">
            <a:extLst>
              <a:ext uri="{FF2B5EF4-FFF2-40B4-BE49-F238E27FC236}">
                <a16:creationId xmlns:a16="http://schemas.microsoft.com/office/drawing/2014/main" id="{003D3F4F-2E8F-D85A-C008-541BE495EA79}"/>
              </a:ext>
            </a:extLst>
          </p:cNvPr>
          <p:cNvSpPr txBox="1"/>
          <p:nvPr/>
        </p:nvSpPr>
        <p:spPr>
          <a:xfrm>
            <a:off x="1371599" y="3128848"/>
            <a:ext cx="10109993" cy="276999"/>
          </a:xfrm>
          <a:prstGeom prst="rect">
            <a:avLst/>
          </a:prstGeom>
          <a:noFill/>
        </p:spPr>
        <p:txBody>
          <a:bodyPr wrap="square">
            <a:spAutoFit/>
          </a:bodyPr>
          <a:lstStyle/>
          <a:p>
            <a:r>
              <a:rPr lang="ru-RU" sz="1200" dirty="0">
                <a:latin typeface="Roboto" panose="02000000000000000000" pitchFamily="2" charset="0"/>
                <a:ea typeface="Roboto" panose="02000000000000000000" pitchFamily="2" charset="0"/>
              </a:rPr>
              <a:t>Приведите ссылки на опубликованные кейсы в изучаемом контексте.</a:t>
            </a:r>
          </a:p>
        </p:txBody>
      </p:sp>
      <p:sp>
        <p:nvSpPr>
          <p:cNvPr id="21" name="TextBox 20">
            <a:extLst>
              <a:ext uri="{FF2B5EF4-FFF2-40B4-BE49-F238E27FC236}">
                <a16:creationId xmlns:a16="http://schemas.microsoft.com/office/drawing/2014/main" id="{EB30FCE0-F56E-4619-3735-CCD63674D62A}"/>
              </a:ext>
            </a:extLst>
          </p:cNvPr>
          <p:cNvSpPr txBox="1"/>
          <p:nvPr/>
        </p:nvSpPr>
        <p:spPr>
          <a:xfrm>
            <a:off x="1507869" y="3665625"/>
            <a:ext cx="9177479" cy="553998"/>
          </a:xfrm>
          <a:prstGeom prst="rect">
            <a:avLst/>
          </a:prstGeom>
          <a:noFill/>
        </p:spPr>
        <p:txBody>
          <a:bodyPr wrap="square">
            <a:spAutoFit/>
          </a:bodyPr>
          <a:lstStyle/>
          <a:p>
            <a:pPr algn="ctr">
              <a:buNone/>
            </a:pPr>
            <a:r>
              <a:rPr lang="ru-RU" sz="1500" dirty="0">
                <a:latin typeface="Roboto" panose="02000000000000000000" pitchFamily="2" charset="0"/>
                <a:ea typeface="Roboto" panose="02000000000000000000" pitchFamily="2" charset="0"/>
              </a:rPr>
              <a:t>Суммарно должно быть</a:t>
            </a:r>
            <a:r>
              <a:rPr lang="ru-RU" sz="1500" dirty="0">
                <a:solidFill>
                  <a:srgbClr val="F24726"/>
                </a:solidFill>
                <a:effectLst/>
                <a:latin typeface="Roboto" panose="02000000000000000000" pitchFamily="2" charset="0"/>
                <a:ea typeface="Roboto" panose="02000000000000000000" pitchFamily="2" charset="0"/>
              </a:rPr>
              <a:t> </a:t>
            </a:r>
            <a:r>
              <a:rPr lang="ru-RU" sz="1500" b="1" dirty="0">
                <a:solidFill>
                  <a:srgbClr val="BD0A0A"/>
                </a:solidFill>
                <a:effectLst/>
                <a:latin typeface="Roboto" panose="02000000000000000000" pitchFamily="2" charset="0"/>
                <a:ea typeface="Roboto" panose="02000000000000000000" pitchFamily="2" charset="0"/>
              </a:rPr>
              <a:t>5 подтверждений. </a:t>
            </a:r>
            <a:endParaRPr lang="ru-RU" sz="1500" dirty="0">
              <a:latin typeface="Roboto" panose="02000000000000000000" pitchFamily="2" charset="0"/>
              <a:ea typeface="Roboto" panose="02000000000000000000" pitchFamily="2" charset="0"/>
            </a:endParaRPr>
          </a:p>
          <a:p>
            <a:pPr algn="ctr"/>
            <a:r>
              <a:rPr lang="ru-RU" sz="1500" dirty="0">
                <a:latin typeface="Roboto" panose="02000000000000000000" pitchFamily="2" charset="0"/>
                <a:ea typeface="Roboto" panose="02000000000000000000" pitchFamily="2" charset="0"/>
              </a:rPr>
              <a:t>Например, два кейса, один документ и две ссылки на упоминание в СМИ (для одного сервиса)</a:t>
            </a:r>
          </a:p>
        </p:txBody>
      </p:sp>
      <p:sp>
        <p:nvSpPr>
          <p:cNvPr id="22" name="Прямоугольник: скругленные углы 21">
            <a:extLst>
              <a:ext uri="{FF2B5EF4-FFF2-40B4-BE49-F238E27FC236}">
                <a16:creationId xmlns:a16="http://schemas.microsoft.com/office/drawing/2014/main" id="{B4D7F42C-0E58-9BAB-E448-AF69C704AC5C}"/>
              </a:ext>
            </a:extLst>
          </p:cNvPr>
          <p:cNvSpPr/>
          <p:nvPr/>
        </p:nvSpPr>
        <p:spPr>
          <a:xfrm>
            <a:off x="1678100" y="3596735"/>
            <a:ext cx="8835799" cy="711045"/>
          </a:xfrm>
          <a:prstGeom prst="roundRect">
            <a:avLst/>
          </a:prstGeom>
          <a:noFill/>
          <a:ln>
            <a:solidFill>
              <a:srgbClr val="9A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sz="1600"/>
          </a:p>
        </p:txBody>
      </p:sp>
      <p:sp>
        <p:nvSpPr>
          <p:cNvPr id="24" name="TextBox 23">
            <a:extLst>
              <a:ext uri="{FF2B5EF4-FFF2-40B4-BE49-F238E27FC236}">
                <a16:creationId xmlns:a16="http://schemas.microsoft.com/office/drawing/2014/main" id="{1197F78A-E5C1-FDE0-BE24-D3E4AEA57976}"/>
              </a:ext>
            </a:extLst>
          </p:cNvPr>
          <p:cNvSpPr txBox="1"/>
          <p:nvPr/>
        </p:nvSpPr>
        <p:spPr>
          <a:xfrm>
            <a:off x="896938" y="4642084"/>
            <a:ext cx="6096000" cy="938719"/>
          </a:xfrm>
          <a:prstGeom prst="rect">
            <a:avLst/>
          </a:prstGeom>
          <a:noFill/>
        </p:spPr>
        <p:txBody>
          <a:bodyPr wrap="square">
            <a:spAutoFit/>
          </a:bodyPr>
          <a:lstStyle/>
          <a:p>
            <a:pPr>
              <a:buNone/>
            </a:pPr>
            <a:r>
              <a:rPr lang="ru-RU" sz="1100" dirty="0">
                <a:latin typeface="Roboto" panose="02000000000000000000" pitchFamily="2" charset="0"/>
                <a:ea typeface="Roboto" panose="02000000000000000000" pitchFamily="2" charset="0"/>
              </a:rPr>
              <a:t>Подтверждением оказания услуг </a:t>
            </a:r>
            <a:r>
              <a:rPr lang="ru-RU" sz="1100" b="1" dirty="0">
                <a:latin typeface="Roboto" panose="02000000000000000000" pitchFamily="2" charset="0"/>
                <a:ea typeface="Roboto" panose="02000000000000000000" pitchFamily="2" charset="0"/>
              </a:rPr>
              <a:t>НЕ</a:t>
            </a:r>
            <a:r>
              <a:rPr lang="ru-RU" sz="1100" dirty="0">
                <a:latin typeface="Roboto" panose="02000000000000000000" pitchFamily="2" charset="0"/>
                <a:ea typeface="Roboto" panose="02000000000000000000" pitchFamily="2" charset="0"/>
              </a:rPr>
              <a:t> являются:</a:t>
            </a:r>
          </a:p>
          <a:p>
            <a:pPr marL="171450" indent="-171450">
              <a:buClr>
                <a:srgbClr val="9A0000"/>
              </a:buClr>
              <a:buFont typeface="Courier New" panose="02070309020205020404" pitchFamily="49" charset="0"/>
              <a:buChar char="o"/>
            </a:pPr>
            <a:r>
              <a:rPr lang="ru-RU" sz="1100" dirty="0">
                <a:latin typeface="Roboto" panose="02000000000000000000" pitchFamily="2" charset="0"/>
                <a:ea typeface="Roboto" panose="02000000000000000000" pitchFamily="2" charset="0"/>
              </a:rPr>
              <a:t>Письма от клиентов, в т.ч. рекомендательные</a:t>
            </a:r>
          </a:p>
          <a:p>
            <a:pPr marL="171450" indent="-171450">
              <a:buClr>
                <a:srgbClr val="9A0000"/>
              </a:buClr>
              <a:buFont typeface="Courier New" panose="02070309020205020404" pitchFamily="49" charset="0"/>
              <a:buChar char="o"/>
            </a:pPr>
            <a:r>
              <a:rPr lang="ru-RU" sz="1100" dirty="0">
                <a:latin typeface="Roboto" panose="02000000000000000000" pitchFamily="2" charset="0"/>
                <a:ea typeface="Roboto" panose="02000000000000000000" pitchFamily="2" charset="0"/>
              </a:rPr>
              <a:t>Сертификаты специалистов</a:t>
            </a:r>
          </a:p>
          <a:p>
            <a:pPr marL="171450" indent="-171450">
              <a:buClr>
                <a:srgbClr val="9A0000"/>
              </a:buClr>
              <a:buFont typeface="Courier New" panose="02070309020205020404" pitchFamily="49" charset="0"/>
              <a:buChar char="o"/>
            </a:pPr>
            <a:r>
              <a:rPr lang="ru-RU" sz="1100" dirty="0">
                <a:latin typeface="Roboto" panose="02000000000000000000" pitchFamily="2" charset="0"/>
                <a:ea typeface="Roboto" panose="02000000000000000000" pitchFamily="2" charset="0"/>
              </a:rPr>
              <a:t>Упоминание на сайте компании</a:t>
            </a:r>
          </a:p>
          <a:p>
            <a:pPr marL="171450" indent="-171450">
              <a:buClr>
                <a:srgbClr val="9A0000"/>
              </a:buClr>
              <a:buFont typeface="Courier New" panose="02070309020205020404" pitchFamily="49" charset="0"/>
              <a:buChar char="o"/>
            </a:pPr>
            <a:r>
              <a:rPr lang="ru-RU" sz="1100" dirty="0">
                <a:latin typeface="Roboto" panose="02000000000000000000" pitchFamily="2" charset="0"/>
                <a:ea typeface="Roboto" panose="02000000000000000000" pitchFamily="2" charset="0"/>
              </a:rPr>
              <a:t>Дипломы от рейтингов.</a:t>
            </a:r>
          </a:p>
        </p:txBody>
      </p:sp>
      <p:grpSp>
        <p:nvGrpSpPr>
          <p:cNvPr id="30" name="Группа 29">
            <a:extLst>
              <a:ext uri="{FF2B5EF4-FFF2-40B4-BE49-F238E27FC236}">
                <a16:creationId xmlns:a16="http://schemas.microsoft.com/office/drawing/2014/main" id="{D8818691-E157-A54F-B80C-FA9195BF85FD}"/>
              </a:ext>
            </a:extLst>
          </p:cNvPr>
          <p:cNvGrpSpPr/>
          <p:nvPr/>
        </p:nvGrpSpPr>
        <p:grpSpPr>
          <a:xfrm>
            <a:off x="226559" y="679959"/>
            <a:ext cx="1164091" cy="646332"/>
            <a:chOff x="207509" y="679959"/>
            <a:chExt cx="1164091" cy="646332"/>
          </a:xfrm>
        </p:grpSpPr>
        <p:sp>
          <p:nvSpPr>
            <p:cNvPr id="28" name="TextBox 27">
              <a:extLst>
                <a:ext uri="{FF2B5EF4-FFF2-40B4-BE49-F238E27FC236}">
                  <a16:creationId xmlns:a16="http://schemas.microsoft.com/office/drawing/2014/main" id="{9571862B-D86A-F044-7A73-1DD0A86E2C8B}"/>
                </a:ext>
              </a:extLst>
            </p:cNvPr>
            <p:cNvSpPr txBox="1"/>
            <p:nvPr/>
          </p:nvSpPr>
          <p:spPr>
            <a:xfrm>
              <a:off x="207509" y="679960"/>
              <a:ext cx="887866" cy="646331"/>
            </a:xfrm>
            <a:prstGeom prst="rect">
              <a:avLst/>
            </a:prstGeom>
            <a:noFill/>
          </p:spPr>
          <p:txBody>
            <a:bodyPr wrap="square" rtlCol="0">
              <a:spAutoFit/>
            </a:bodyPr>
            <a:lstStyle/>
            <a:p>
              <a:r>
                <a:rPr lang="ru-RU" sz="3600" dirty="0">
                  <a:solidFill>
                    <a:srgbClr val="AC0000"/>
                  </a:solidFill>
                  <a:latin typeface="Roboto ExtraBold" panose="02000000000000000000" pitchFamily="2" charset="0"/>
                  <a:ea typeface="Roboto ExtraBold" panose="02000000000000000000" pitchFamily="2" charset="0"/>
                </a:rPr>
                <a:t>3.</a:t>
              </a:r>
            </a:p>
          </p:txBody>
        </p:sp>
        <p:sp>
          <p:nvSpPr>
            <p:cNvPr id="29" name="TextBox 28">
              <a:extLst>
                <a:ext uri="{FF2B5EF4-FFF2-40B4-BE49-F238E27FC236}">
                  <a16:creationId xmlns:a16="http://schemas.microsoft.com/office/drawing/2014/main" id="{542D2AF6-4C77-328D-1513-5323BA192865}"/>
                </a:ext>
              </a:extLst>
            </p:cNvPr>
            <p:cNvSpPr txBox="1"/>
            <p:nvPr/>
          </p:nvSpPr>
          <p:spPr>
            <a:xfrm>
              <a:off x="590550" y="679959"/>
              <a:ext cx="781050" cy="646331"/>
            </a:xfrm>
            <a:prstGeom prst="rect">
              <a:avLst/>
            </a:prstGeom>
            <a:noFill/>
          </p:spPr>
          <p:txBody>
            <a:bodyPr wrap="square" rtlCol="0">
              <a:spAutoFit/>
            </a:bodyPr>
            <a:lstStyle/>
            <a:p>
              <a:r>
                <a:rPr lang="ru-RU" sz="3600" dirty="0">
                  <a:solidFill>
                    <a:srgbClr val="AC0000"/>
                  </a:solidFill>
                  <a:latin typeface="Roboto ExtraBold" panose="02000000000000000000" pitchFamily="2" charset="0"/>
                  <a:ea typeface="Roboto ExtraBold" panose="02000000000000000000" pitchFamily="2" charset="0"/>
                </a:rPr>
                <a:t>1</a:t>
              </a:r>
            </a:p>
          </p:txBody>
        </p:sp>
      </p:grpSp>
      <p:grpSp>
        <p:nvGrpSpPr>
          <p:cNvPr id="31" name="Группа 30">
            <a:extLst>
              <a:ext uri="{FF2B5EF4-FFF2-40B4-BE49-F238E27FC236}">
                <a16:creationId xmlns:a16="http://schemas.microsoft.com/office/drawing/2014/main" id="{945A1FC2-CA01-FB76-C347-4BC8F998B537}"/>
              </a:ext>
            </a:extLst>
          </p:cNvPr>
          <p:cNvGrpSpPr/>
          <p:nvPr/>
        </p:nvGrpSpPr>
        <p:grpSpPr>
          <a:xfrm>
            <a:off x="226559" y="5784549"/>
            <a:ext cx="1164091" cy="646332"/>
            <a:chOff x="207509" y="679959"/>
            <a:chExt cx="1164091" cy="646332"/>
          </a:xfrm>
        </p:grpSpPr>
        <p:sp>
          <p:nvSpPr>
            <p:cNvPr id="32" name="TextBox 31">
              <a:extLst>
                <a:ext uri="{FF2B5EF4-FFF2-40B4-BE49-F238E27FC236}">
                  <a16:creationId xmlns:a16="http://schemas.microsoft.com/office/drawing/2014/main" id="{0C6DA54F-D085-7B7F-3D19-7E59C8CC8D6E}"/>
                </a:ext>
              </a:extLst>
            </p:cNvPr>
            <p:cNvSpPr txBox="1"/>
            <p:nvPr/>
          </p:nvSpPr>
          <p:spPr>
            <a:xfrm>
              <a:off x="207509" y="679960"/>
              <a:ext cx="887866" cy="646331"/>
            </a:xfrm>
            <a:prstGeom prst="rect">
              <a:avLst/>
            </a:prstGeom>
            <a:noFill/>
          </p:spPr>
          <p:txBody>
            <a:bodyPr wrap="square" rtlCol="0">
              <a:spAutoFit/>
            </a:bodyPr>
            <a:lstStyle/>
            <a:p>
              <a:r>
                <a:rPr lang="ru-RU" sz="3600" dirty="0">
                  <a:solidFill>
                    <a:srgbClr val="AC0000"/>
                  </a:solidFill>
                  <a:latin typeface="Roboto ExtraBold" panose="02000000000000000000" pitchFamily="2" charset="0"/>
                  <a:ea typeface="Roboto ExtraBold" panose="02000000000000000000" pitchFamily="2" charset="0"/>
                </a:rPr>
                <a:t>3.</a:t>
              </a:r>
            </a:p>
          </p:txBody>
        </p:sp>
        <p:sp>
          <p:nvSpPr>
            <p:cNvPr id="33" name="TextBox 32">
              <a:extLst>
                <a:ext uri="{FF2B5EF4-FFF2-40B4-BE49-F238E27FC236}">
                  <a16:creationId xmlns:a16="http://schemas.microsoft.com/office/drawing/2014/main" id="{0F615751-D7FF-BB54-2437-A19ABE971FCC}"/>
                </a:ext>
              </a:extLst>
            </p:cNvPr>
            <p:cNvSpPr txBox="1"/>
            <p:nvPr/>
          </p:nvSpPr>
          <p:spPr>
            <a:xfrm>
              <a:off x="590550" y="679959"/>
              <a:ext cx="781050" cy="646331"/>
            </a:xfrm>
            <a:prstGeom prst="rect">
              <a:avLst/>
            </a:prstGeom>
            <a:noFill/>
          </p:spPr>
          <p:txBody>
            <a:bodyPr wrap="square" rtlCol="0">
              <a:spAutoFit/>
            </a:bodyPr>
            <a:lstStyle/>
            <a:p>
              <a:r>
                <a:rPr lang="ru-RU" sz="3600" dirty="0">
                  <a:solidFill>
                    <a:srgbClr val="AC0000"/>
                  </a:solidFill>
                  <a:latin typeface="Roboto ExtraBold" panose="02000000000000000000" pitchFamily="2" charset="0"/>
                  <a:ea typeface="Roboto ExtraBold" panose="02000000000000000000" pitchFamily="2" charset="0"/>
                </a:rPr>
                <a:t>2</a:t>
              </a:r>
            </a:p>
          </p:txBody>
        </p:sp>
      </p:grpSp>
      <p:sp>
        <p:nvSpPr>
          <p:cNvPr id="34" name="TextBox 33">
            <a:extLst>
              <a:ext uri="{FF2B5EF4-FFF2-40B4-BE49-F238E27FC236}">
                <a16:creationId xmlns:a16="http://schemas.microsoft.com/office/drawing/2014/main" id="{8130EEAC-260E-1BA6-1155-3ECA1252F23A}"/>
              </a:ext>
            </a:extLst>
          </p:cNvPr>
          <p:cNvSpPr txBox="1"/>
          <p:nvPr/>
        </p:nvSpPr>
        <p:spPr>
          <a:xfrm>
            <a:off x="895350" y="5963350"/>
            <a:ext cx="10010775" cy="307777"/>
          </a:xfrm>
          <a:prstGeom prst="rect">
            <a:avLst/>
          </a:prstGeom>
          <a:noFill/>
        </p:spPr>
        <p:txBody>
          <a:bodyPr wrap="square" rtlCol="0">
            <a:spAutoFit/>
          </a:bodyPr>
          <a:lstStyle/>
          <a:p>
            <a:r>
              <a:rPr lang="ru-RU" sz="1400" dirty="0">
                <a:latin typeface="Roboto" panose="02000000000000000000" pitchFamily="2" charset="0"/>
                <a:ea typeface="Roboto" panose="02000000000000000000" pitchFamily="2" charset="0"/>
              </a:rPr>
              <a:t>И дополнительно предоставьте </a:t>
            </a:r>
            <a:r>
              <a:rPr lang="ru-RU" sz="1400" b="1" dirty="0">
                <a:latin typeface="Roboto" panose="02000000000000000000" pitchFamily="2" charset="0"/>
                <a:ea typeface="Roboto" panose="02000000000000000000" pitchFamily="2" charset="0"/>
              </a:rPr>
              <a:t>не менее 10</a:t>
            </a:r>
            <a:r>
              <a:rPr lang="ru-RU" sz="1400" dirty="0">
                <a:latin typeface="Roboto" panose="02000000000000000000" pitchFamily="2" charset="0"/>
                <a:ea typeface="Roboto" panose="02000000000000000000" pitchFamily="2" charset="0"/>
              </a:rPr>
              <a:t> контактов в один сегмент от минимум </a:t>
            </a:r>
            <a:r>
              <a:rPr lang="ru-RU" sz="1400" b="1" dirty="0">
                <a:latin typeface="Roboto" panose="02000000000000000000" pitchFamily="2" charset="0"/>
                <a:ea typeface="Roboto" panose="02000000000000000000" pitchFamily="2" charset="0"/>
              </a:rPr>
              <a:t>3</a:t>
            </a:r>
            <a:r>
              <a:rPr lang="ru-RU" sz="1400" dirty="0">
                <a:latin typeface="Roboto" panose="02000000000000000000" pitchFamily="2" charset="0"/>
                <a:ea typeface="Roboto" panose="02000000000000000000" pitchFamily="2" charset="0"/>
              </a:rPr>
              <a:t> компаний значимого уровня</a:t>
            </a:r>
          </a:p>
        </p:txBody>
      </p:sp>
    </p:spTree>
    <p:extLst>
      <p:ext uri="{BB962C8B-B14F-4D97-AF65-F5344CB8AC3E}">
        <p14:creationId xmlns:p14="http://schemas.microsoft.com/office/powerpoint/2010/main" val="290392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A0000"/>
        </a:solidFill>
        <a:effectLst/>
      </p:bgPr>
    </p:bg>
    <p:spTree>
      <p:nvGrpSpPr>
        <p:cNvPr id="1" name=""/>
        <p:cNvGrpSpPr/>
        <p:nvPr/>
      </p:nvGrpSpPr>
      <p:grpSpPr>
        <a:xfrm>
          <a:off x="0" y="0"/>
          <a:ext cx="0" cy="0"/>
          <a:chOff x="0" y="0"/>
          <a:chExt cx="0" cy="0"/>
        </a:xfrm>
      </p:grpSpPr>
      <p:sp>
        <p:nvSpPr>
          <p:cNvPr id="11" name="Прямоугольник: скругленные углы 10">
            <a:extLst>
              <a:ext uri="{FF2B5EF4-FFF2-40B4-BE49-F238E27FC236}">
                <a16:creationId xmlns:a16="http://schemas.microsoft.com/office/drawing/2014/main" id="{3202A4FB-3E70-87CD-CA27-AAD13059060E}"/>
              </a:ext>
            </a:extLst>
          </p:cNvPr>
          <p:cNvSpPr/>
          <p:nvPr/>
        </p:nvSpPr>
        <p:spPr>
          <a:xfrm>
            <a:off x="1133474" y="1259622"/>
            <a:ext cx="9925050" cy="193526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AC8E6131-15BF-6AEB-116A-332F423BF369}"/>
              </a:ext>
            </a:extLst>
          </p:cNvPr>
          <p:cNvSpPr txBox="1"/>
          <p:nvPr/>
        </p:nvSpPr>
        <p:spPr>
          <a:xfrm>
            <a:off x="4776787" y="0"/>
            <a:ext cx="2638425" cy="830997"/>
          </a:xfrm>
          <a:prstGeom prst="rect">
            <a:avLst/>
          </a:prstGeom>
          <a:noFill/>
        </p:spPr>
        <p:txBody>
          <a:bodyPr wrap="square" rtlCol="0">
            <a:spAutoFit/>
          </a:bodyPr>
          <a:lstStyle/>
          <a:p>
            <a:r>
              <a:rPr lang="ru-RU" sz="4800" b="1" dirty="0">
                <a:solidFill>
                  <a:schemeClr val="bg1"/>
                </a:solidFill>
                <a:latin typeface="Roboto ExtraBold" panose="02000000000000000000" pitchFamily="2" charset="0"/>
                <a:ea typeface="Roboto ExtraBold" panose="02000000000000000000" pitchFamily="2" charset="0"/>
              </a:rPr>
              <a:t>ВАЖНО!</a:t>
            </a:r>
          </a:p>
        </p:txBody>
      </p:sp>
      <p:sp>
        <p:nvSpPr>
          <p:cNvPr id="8" name="TextBox 7">
            <a:extLst>
              <a:ext uri="{FF2B5EF4-FFF2-40B4-BE49-F238E27FC236}">
                <a16:creationId xmlns:a16="http://schemas.microsoft.com/office/drawing/2014/main" id="{02DCBE22-5A00-5D13-0F93-291BD095ACC6}"/>
              </a:ext>
            </a:extLst>
          </p:cNvPr>
          <p:cNvSpPr txBox="1"/>
          <p:nvPr/>
        </p:nvSpPr>
        <p:spPr>
          <a:xfrm>
            <a:off x="1328736" y="1432458"/>
            <a:ext cx="9534526" cy="1652760"/>
          </a:xfrm>
          <a:prstGeom prst="rect">
            <a:avLst/>
          </a:prstGeom>
          <a:noFill/>
        </p:spPr>
        <p:txBody>
          <a:bodyPr wrap="square">
            <a:spAutoFit/>
          </a:bodyPr>
          <a:lstStyle/>
          <a:p>
            <a:pPr rtl="0" fontAlgn="base">
              <a:lnSpc>
                <a:spcPct val="80000"/>
              </a:lnSpc>
              <a:spcAft>
                <a:spcPts val="1400"/>
              </a:spcAft>
            </a:pPr>
            <a:r>
              <a:rPr lang="ru-RU" sz="1600" b="0" i="0" u="none" strike="noStrike" dirty="0">
                <a:effectLst/>
                <a:latin typeface="Roboto" panose="02000000000000000000" pitchFamily="2" charset="0"/>
                <a:ea typeface="Roboto" panose="02000000000000000000" pitchFamily="2" charset="0"/>
              </a:rPr>
              <a:t>C 2025 года вводится </a:t>
            </a:r>
            <a:r>
              <a:rPr lang="ru-RU" sz="1600" b="1" i="0" u="none" strike="noStrike" dirty="0">
                <a:solidFill>
                  <a:srgbClr val="AC0000"/>
                </a:solidFill>
                <a:effectLst/>
                <a:latin typeface="Roboto" panose="02000000000000000000" pitchFamily="2" charset="0"/>
                <a:ea typeface="Roboto" panose="02000000000000000000" pitchFamily="2" charset="0"/>
              </a:rPr>
              <a:t>строгий запрет</a:t>
            </a:r>
            <a:r>
              <a:rPr lang="ru-RU" sz="1600" b="0" i="0" u="none" strike="noStrike" dirty="0">
                <a:solidFill>
                  <a:srgbClr val="AC0000"/>
                </a:solidFill>
                <a:effectLst/>
                <a:latin typeface="Roboto" panose="02000000000000000000" pitchFamily="2" charset="0"/>
                <a:ea typeface="Roboto" panose="02000000000000000000" pitchFamily="2" charset="0"/>
              </a:rPr>
              <a:t> </a:t>
            </a:r>
            <a:r>
              <a:rPr lang="ru-RU" sz="1600" b="0" i="0" u="none" strike="noStrike" dirty="0">
                <a:effectLst/>
                <a:latin typeface="Roboto" panose="02000000000000000000" pitchFamily="2" charset="0"/>
                <a:ea typeface="Roboto" panose="02000000000000000000" pitchFamily="2" charset="0"/>
              </a:rPr>
              <a:t>на участие агентств в информировании клиентов о деталях опроса. </a:t>
            </a:r>
            <a:r>
              <a:rPr lang="ru-RU" sz="1600" b="1" i="0" u="none" strike="noStrike" dirty="0">
                <a:solidFill>
                  <a:srgbClr val="AC0000"/>
                </a:solidFill>
                <a:effectLst/>
                <a:latin typeface="Roboto" panose="02000000000000000000" pitchFamily="2" charset="0"/>
                <a:ea typeface="Roboto" panose="02000000000000000000" pitchFamily="2" charset="0"/>
              </a:rPr>
              <a:t>Запрещаются</a:t>
            </a:r>
            <a:r>
              <a:rPr lang="ru-RU" sz="1600" b="0" i="0" u="none" strike="noStrike" dirty="0">
                <a:effectLst/>
                <a:latin typeface="Roboto" panose="02000000000000000000" pitchFamily="2" charset="0"/>
                <a:ea typeface="Roboto" panose="02000000000000000000" pitchFamily="2" charset="0"/>
              </a:rPr>
              <a:t> любые действия, направленные на увеличение количества и качества откликов. С этого года вся работа по получению равномерной доли откликов строится </a:t>
            </a:r>
            <a:r>
              <a:rPr lang="ru-RU" sz="1600" b="1" i="0" u="none" strike="noStrike" dirty="0">
                <a:solidFill>
                  <a:srgbClr val="AC0000"/>
                </a:solidFill>
                <a:effectLst/>
                <a:latin typeface="Roboto" panose="02000000000000000000" pitchFamily="2" charset="0"/>
                <a:ea typeface="Roboto" panose="02000000000000000000" pitchFamily="2" charset="0"/>
              </a:rPr>
              <a:t>исключительно</a:t>
            </a:r>
            <a:r>
              <a:rPr lang="ru-RU" sz="1600" b="0" i="0" u="none" strike="noStrike" dirty="0">
                <a:effectLst/>
                <a:latin typeface="Roboto" panose="02000000000000000000" pitchFamily="2" charset="0"/>
                <a:ea typeface="Roboto" panose="02000000000000000000" pitchFamily="2" charset="0"/>
              </a:rPr>
              <a:t> на стороне </a:t>
            </a:r>
            <a:r>
              <a:rPr lang="ru-RU" sz="1600" b="0" i="0" u="none" strike="noStrike" dirty="0" err="1">
                <a:effectLst/>
                <a:latin typeface="Roboto" panose="02000000000000000000" pitchFamily="2" charset="0"/>
                <a:ea typeface="Roboto" panose="02000000000000000000" pitchFamily="2" charset="0"/>
              </a:rPr>
              <a:t>AdIndex</a:t>
            </a:r>
            <a:r>
              <a:rPr lang="ru-RU" sz="1600" b="0" i="0" u="none" strike="noStrike" dirty="0">
                <a:effectLst/>
                <a:latin typeface="Roboto" panose="02000000000000000000" pitchFamily="2" charset="0"/>
                <a:ea typeface="Roboto" panose="02000000000000000000" pitchFamily="2" charset="0"/>
              </a:rPr>
              <a:t>. </a:t>
            </a:r>
          </a:p>
          <a:p>
            <a:pPr rtl="0" fontAlgn="base">
              <a:lnSpc>
                <a:spcPct val="80000"/>
              </a:lnSpc>
              <a:spcAft>
                <a:spcPts val="1400"/>
              </a:spcAft>
            </a:pPr>
            <a:r>
              <a:rPr lang="ru-RU" sz="1600" b="0" i="0" u="none" strike="noStrike" dirty="0">
                <a:effectLst/>
                <a:latin typeface="Roboto" panose="02000000000000000000" pitchFamily="2" charset="0"/>
                <a:ea typeface="Roboto" panose="02000000000000000000" pitchFamily="2" charset="0"/>
              </a:rPr>
              <a:t>Для получения достаточного количества анкет будет привлечен </a:t>
            </a:r>
            <a:r>
              <a:rPr lang="ru-RU" sz="1600" b="0" i="0" u="none" strike="noStrike" dirty="0" err="1">
                <a:effectLst/>
                <a:latin typeface="Roboto" panose="02000000000000000000" pitchFamily="2" charset="0"/>
                <a:ea typeface="Roboto" panose="02000000000000000000" pitchFamily="2" charset="0"/>
              </a:rPr>
              <a:t>коллцентр</a:t>
            </a:r>
            <a:r>
              <a:rPr lang="ru-RU" sz="1600" b="0" i="0" u="none" strike="noStrike" dirty="0">
                <a:effectLst/>
                <a:latin typeface="Roboto" panose="02000000000000000000" pitchFamily="2" charset="0"/>
                <a:ea typeface="Roboto" panose="02000000000000000000" pitchFamily="2" charset="0"/>
              </a:rPr>
              <a:t>, который обезличенно (без доступа к персональным данным) обеспечит необходимый и достаточный Response Rate по всем участникам, приславшим заявки.</a:t>
            </a:r>
          </a:p>
        </p:txBody>
      </p:sp>
      <p:sp>
        <p:nvSpPr>
          <p:cNvPr id="12" name="Прямоугольник: скругленные углы 11">
            <a:extLst>
              <a:ext uri="{FF2B5EF4-FFF2-40B4-BE49-F238E27FC236}">
                <a16:creationId xmlns:a16="http://schemas.microsoft.com/office/drawing/2014/main" id="{8A1778DF-CDB9-235F-B473-DD3026AC4145}"/>
              </a:ext>
            </a:extLst>
          </p:cNvPr>
          <p:cNvSpPr/>
          <p:nvPr/>
        </p:nvSpPr>
        <p:spPr>
          <a:xfrm>
            <a:off x="1639095" y="3811589"/>
            <a:ext cx="8894763" cy="11414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42029E03-799B-54AA-B0FC-71211D4EED29}"/>
              </a:ext>
            </a:extLst>
          </p:cNvPr>
          <p:cNvSpPr txBox="1"/>
          <p:nvPr/>
        </p:nvSpPr>
        <p:spPr>
          <a:xfrm>
            <a:off x="1658142" y="3984010"/>
            <a:ext cx="8894763" cy="882293"/>
          </a:xfrm>
          <a:prstGeom prst="rect">
            <a:avLst/>
          </a:prstGeom>
          <a:noFill/>
        </p:spPr>
        <p:txBody>
          <a:bodyPr wrap="square">
            <a:spAutoFit/>
          </a:bodyPr>
          <a:lstStyle>
            <a:defPPr>
              <a:defRPr lang="ru-RU"/>
            </a:defPPr>
            <a:lvl1pPr fontAlgn="base">
              <a:lnSpc>
                <a:spcPct val="80000"/>
              </a:lnSpc>
              <a:spcAft>
                <a:spcPts val="1400"/>
              </a:spcAft>
              <a:defRPr sz="1600" b="0" i="0" u="none" strike="noStrike">
                <a:effectLst/>
                <a:latin typeface="Roboto" panose="02000000000000000000" pitchFamily="2" charset="0"/>
                <a:ea typeface="Roboto" panose="02000000000000000000" pitchFamily="2" charset="0"/>
              </a:defRPr>
            </a:lvl1pPr>
          </a:lstStyle>
          <a:p>
            <a:pPr algn="ctr"/>
            <a:r>
              <a:rPr lang="ru-RU" b="1" dirty="0">
                <a:solidFill>
                  <a:srgbClr val="C00000"/>
                </a:solidFill>
              </a:rPr>
              <a:t>Участники рейтинга</a:t>
            </a:r>
            <a:r>
              <a:rPr lang="ru-RU" dirty="0">
                <a:solidFill>
                  <a:srgbClr val="C00000"/>
                </a:solidFill>
              </a:rPr>
              <a:t>, в отношении которых будут замечены </a:t>
            </a:r>
            <a:r>
              <a:rPr lang="ru-RU" b="1" dirty="0">
                <a:solidFill>
                  <a:srgbClr val="C00000"/>
                </a:solidFill>
              </a:rPr>
              <a:t>попытки способствовать прохождению опроса своими клиентами</a:t>
            </a:r>
            <a:r>
              <a:rPr lang="ru-RU" dirty="0">
                <a:solidFill>
                  <a:srgbClr val="C00000"/>
                </a:solidFill>
              </a:rPr>
              <a:t> (что обнаруживается по отклонениям в доле получаемых откликов), после подтверждения факта вовлеченности будут исключаться из рейтинга с указанием причин дисквалификации.</a:t>
            </a:r>
          </a:p>
        </p:txBody>
      </p:sp>
    </p:spTree>
    <p:extLst>
      <p:ext uri="{BB962C8B-B14F-4D97-AF65-F5344CB8AC3E}">
        <p14:creationId xmlns:p14="http://schemas.microsoft.com/office/powerpoint/2010/main" val="3914383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FADF0F-0A48-BDEB-7AB6-B92E6A455E96}"/>
              </a:ext>
            </a:extLst>
          </p:cNvPr>
          <p:cNvSpPr txBox="1"/>
          <p:nvPr/>
        </p:nvSpPr>
        <p:spPr>
          <a:xfrm>
            <a:off x="379413" y="120134"/>
            <a:ext cx="6096000" cy="523220"/>
          </a:xfrm>
          <a:prstGeom prst="rect">
            <a:avLst/>
          </a:prstGeom>
          <a:noFill/>
        </p:spPr>
        <p:txBody>
          <a:bodyPr wrap="square" rtlCol="0">
            <a:spAutoFit/>
          </a:bodyPr>
          <a:lstStyle>
            <a:defPPr>
              <a:defRPr lang="ru-RU"/>
            </a:defPPr>
            <a:lvl1pPr>
              <a:defRPr sz="2800">
                <a:solidFill>
                  <a:srgbClr val="AC0000"/>
                </a:solidFill>
                <a:latin typeface="Roboto ExtraBold" panose="02000000000000000000" pitchFamily="2" charset="0"/>
                <a:ea typeface="Roboto ExtraBold" panose="02000000000000000000" pitchFamily="2" charset="0"/>
              </a:defRPr>
            </a:lvl1pPr>
          </a:lstStyle>
          <a:p>
            <a:r>
              <a:rPr lang="en-US" b="1" dirty="0"/>
              <a:t>Q&amp;A</a:t>
            </a:r>
            <a:endParaRPr lang="ru-RU" b="1" dirty="0"/>
          </a:p>
        </p:txBody>
      </p:sp>
      <p:sp>
        <p:nvSpPr>
          <p:cNvPr id="5" name="TextBox 4">
            <a:extLst>
              <a:ext uri="{FF2B5EF4-FFF2-40B4-BE49-F238E27FC236}">
                <a16:creationId xmlns:a16="http://schemas.microsoft.com/office/drawing/2014/main" id="{8B08B0DA-0644-FE34-58AC-A7AD373D8E36}"/>
              </a:ext>
            </a:extLst>
          </p:cNvPr>
          <p:cNvSpPr txBox="1"/>
          <p:nvPr/>
        </p:nvSpPr>
        <p:spPr>
          <a:xfrm>
            <a:off x="407988" y="853331"/>
            <a:ext cx="10774363" cy="5262979"/>
          </a:xfrm>
          <a:prstGeom prst="rect">
            <a:avLst/>
          </a:prstGeom>
          <a:noFill/>
        </p:spPr>
        <p:txBody>
          <a:bodyPr wrap="square">
            <a:spAutoFit/>
          </a:bodyPr>
          <a:lstStyle/>
          <a:p>
            <a:pPr>
              <a:buNone/>
            </a:pPr>
            <a:r>
              <a:rPr lang="ru-RU" sz="1200" i="1" dirty="0">
                <a:solidFill>
                  <a:srgbClr val="BD0A0A"/>
                </a:solidFill>
                <a:effectLst/>
                <a:latin typeface="Roboto" panose="02000000000000000000" pitchFamily="2" charset="0"/>
                <a:ea typeface="Roboto" panose="02000000000000000000" pitchFamily="2" charset="0"/>
              </a:rPr>
              <a:t>Передача персональной информации сейчас строго </a:t>
            </a:r>
            <a:r>
              <a:rPr lang="ru-RU" sz="1200" i="1" dirty="0" err="1">
                <a:solidFill>
                  <a:srgbClr val="BD0A0A"/>
                </a:solidFill>
                <a:effectLst/>
                <a:latin typeface="Roboto" panose="02000000000000000000" pitchFamily="2" charset="0"/>
                <a:ea typeface="Roboto" panose="02000000000000000000" pitchFamily="2" charset="0"/>
              </a:rPr>
              <a:t>регламенитруется</a:t>
            </a:r>
            <a:r>
              <a:rPr lang="ru-RU" sz="1200" i="1" dirty="0">
                <a:solidFill>
                  <a:srgbClr val="BD0A0A"/>
                </a:solidFill>
                <a:effectLst/>
                <a:latin typeface="Roboto" panose="02000000000000000000" pitchFamily="2" charset="0"/>
                <a:ea typeface="Roboto" panose="02000000000000000000" pitchFamily="2" charset="0"/>
              </a:rPr>
              <a:t> законодательством. Как не допустить жалоб владельцев ПД?</a:t>
            </a:r>
            <a:endParaRPr lang="ru-RU" sz="1200" dirty="0">
              <a:latin typeface="Roboto" panose="02000000000000000000" pitchFamily="2" charset="0"/>
              <a:ea typeface="Roboto" panose="02000000000000000000" pitchFamily="2" charset="0"/>
            </a:endParaRPr>
          </a:p>
          <a:p>
            <a:pPr>
              <a:buNone/>
            </a:pPr>
            <a:r>
              <a:rPr lang="ru-RU" sz="1200" dirty="0">
                <a:solidFill>
                  <a:srgbClr val="1A1A1A"/>
                </a:solidFill>
                <a:latin typeface="Roboto" panose="02000000000000000000" pitchFamily="2" charset="0"/>
                <a:ea typeface="Roboto" panose="02000000000000000000" pitchFamily="2" charset="0"/>
              </a:rPr>
              <a:t>Персональные данные мы используем исключительно в целях рейтинга. Если заказчик не дает согласие на обращение к нему с нашей стороны, контакты приводить не нужно.</a:t>
            </a:r>
          </a:p>
          <a:p>
            <a:pPr>
              <a:buNone/>
            </a:pPr>
            <a:endParaRPr lang="ru-RU" sz="1200" dirty="0">
              <a:latin typeface="Roboto" panose="02000000000000000000" pitchFamily="2" charset="0"/>
              <a:ea typeface="Roboto" panose="02000000000000000000" pitchFamily="2" charset="0"/>
            </a:endParaRPr>
          </a:p>
          <a:p>
            <a:pPr>
              <a:buNone/>
            </a:pPr>
            <a:r>
              <a:rPr lang="ru-RU" sz="1200" i="1" dirty="0">
                <a:solidFill>
                  <a:srgbClr val="BD0A0A"/>
                </a:solidFill>
                <a:effectLst/>
                <a:latin typeface="Roboto" panose="02000000000000000000" pitchFamily="2" charset="0"/>
                <a:ea typeface="Roboto" panose="02000000000000000000" pitchFamily="2" charset="0"/>
              </a:rPr>
              <a:t>Что нужно, чтобы попасть в категорию Полный цикл?</a:t>
            </a:r>
            <a:endParaRPr lang="ru-RU" sz="1200" dirty="0">
              <a:latin typeface="Roboto" panose="02000000000000000000" pitchFamily="2" charset="0"/>
              <a:ea typeface="Roboto" panose="02000000000000000000" pitchFamily="2" charset="0"/>
            </a:endParaRPr>
          </a:p>
          <a:p>
            <a:pPr>
              <a:buNone/>
            </a:pPr>
            <a:r>
              <a:rPr lang="ru-RU" sz="1200" dirty="0">
                <a:solidFill>
                  <a:srgbClr val="1A1A1A"/>
                </a:solidFill>
                <a:effectLst/>
                <a:latin typeface="Roboto" panose="02000000000000000000" pitchFamily="2" charset="0"/>
                <a:ea typeface="Roboto" panose="02000000000000000000" pitchFamily="2" charset="0"/>
              </a:rPr>
              <a:t>Для включения в категорию “Полный цикл” нужно подтвердить оказание 10 сервисов из рейтинга для трех значимых клиентов (суммарно 10 сервисов для трех заказчиков, не для каждого), либо агентство должно быть представлено минимум в 10 сегментах в списке наведенного знания. </a:t>
            </a:r>
          </a:p>
          <a:p>
            <a:pPr>
              <a:buNone/>
            </a:pPr>
            <a:endParaRPr lang="ru-RU" sz="1200" dirty="0">
              <a:latin typeface="Roboto" panose="02000000000000000000" pitchFamily="2" charset="0"/>
              <a:ea typeface="Roboto" panose="02000000000000000000" pitchFamily="2" charset="0"/>
            </a:endParaRPr>
          </a:p>
          <a:p>
            <a:pPr>
              <a:buNone/>
            </a:pPr>
            <a:r>
              <a:rPr lang="ru-RU" sz="1200" i="1" dirty="0">
                <a:solidFill>
                  <a:srgbClr val="BD0A0A"/>
                </a:solidFill>
                <a:effectLst/>
                <a:latin typeface="Roboto" panose="02000000000000000000" pitchFamily="2" charset="0"/>
                <a:ea typeface="Roboto" panose="02000000000000000000" pitchFamily="2" charset="0"/>
              </a:rPr>
              <a:t>У нашей компании несколько юр лиц, и договоры с клиентами, соответственно, также оформлены на разные юр лица. Будут ли они засчитаны для одной компании?</a:t>
            </a:r>
            <a:r>
              <a:rPr lang="ru-RU" sz="1200" i="1" dirty="0">
                <a:solidFill>
                  <a:srgbClr val="F24726"/>
                </a:solidFill>
                <a:effectLst/>
                <a:latin typeface="Roboto" panose="02000000000000000000" pitchFamily="2" charset="0"/>
                <a:ea typeface="Roboto" panose="02000000000000000000" pitchFamily="2" charset="0"/>
              </a:rPr>
              <a:t> </a:t>
            </a:r>
            <a:endParaRPr lang="ru-RU" sz="1200" dirty="0">
              <a:latin typeface="Roboto" panose="02000000000000000000" pitchFamily="2" charset="0"/>
              <a:ea typeface="Roboto" panose="02000000000000000000" pitchFamily="2" charset="0"/>
            </a:endParaRPr>
          </a:p>
          <a:p>
            <a:pPr>
              <a:buNone/>
            </a:pPr>
            <a:r>
              <a:rPr lang="ru-RU" sz="1200" dirty="0">
                <a:solidFill>
                  <a:srgbClr val="1A1A1A"/>
                </a:solidFill>
                <a:effectLst/>
                <a:latin typeface="Roboto" panose="02000000000000000000" pitchFamily="2" charset="0"/>
                <a:ea typeface="Roboto" panose="02000000000000000000" pitchFamily="2" charset="0"/>
              </a:rPr>
              <a:t>Да, если будут приведены документальные подтверждения (договоры, ДС) с разных юр. лиц , и если юрлицо не идентифицируется как другое агентство.</a:t>
            </a:r>
          </a:p>
          <a:p>
            <a:pPr>
              <a:buNone/>
            </a:pPr>
            <a:endParaRPr lang="ru-RU" sz="1200" dirty="0">
              <a:latin typeface="Roboto" panose="02000000000000000000" pitchFamily="2" charset="0"/>
              <a:ea typeface="Roboto" panose="02000000000000000000" pitchFamily="2" charset="0"/>
            </a:endParaRPr>
          </a:p>
          <a:p>
            <a:pPr>
              <a:buNone/>
            </a:pPr>
            <a:r>
              <a:rPr lang="ru-RU" sz="1200" i="1" dirty="0">
                <a:solidFill>
                  <a:srgbClr val="BD0A0A"/>
                </a:solidFill>
                <a:effectLst/>
                <a:latin typeface="Roboto" panose="02000000000000000000" pitchFamily="2" charset="0"/>
                <a:ea typeface="Roboto" panose="02000000000000000000" pitchFamily="2" charset="0"/>
              </a:rPr>
              <a:t>В каком формате нужно предоставить подтверждения выступлений/упоминаний в СМИ/ кейсов? </a:t>
            </a:r>
            <a:endParaRPr lang="ru-RU" sz="1200" dirty="0">
              <a:latin typeface="Roboto" panose="02000000000000000000" pitchFamily="2" charset="0"/>
              <a:ea typeface="Roboto" panose="02000000000000000000" pitchFamily="2" charset="0"/>
            </a:endParaRPr>
          </a:p>
          <a:p>
            <a:pPr>
              <a:buNone/>
            </a:pPr>
            <a:r>
              <a:rPr lang="ru-RU" sz="1200" dirty="0">
                <a:solidFill>
                  <a:srgbClr val="1A1A1A"/>
                </a:solidFill>
                <a:effectLst/>
                <a:latin typeface="Roboto" panose="02000000000000000000" pitchFamily="2" charset="0"/>
                <a:ea typeface="Roboto" panose="02000000000000000000" pitchFamily="2" charset="0"/>
              </a:rPr>
              <a:t>Формат — ссылки на выступления/упоминания в СМИ/кейсы. Это должны быть профильные индустриальные мероприятия, публичные. </a:t>
            </a:r>
            <a:endParaRPr lang="ru-RU" sz="1200" dirty="0">
              <a:latin typeface="Roboto" panose="02000000000000000000" pitchFamily="2" charset="0"/>
              <a:ea typeface="Roboto" panose="02000000000000000000" pitchFamily="2" charset="0"/>
            </a:endParaRPr>
          </a:p>
          <a:p>
            <a:pPr>
              <a:buNone/>
            </a:pPr>
            <a:r>
              <a:rPr lang="ru-RU" sz="1200" dirty="0">
                <a:solidFill>
                  <a:srgbClr val="1A1A1A"/>
                </a:solidFill>
                <a:effectLst/>
                <a:latin typeface="Roboto" panose="02000000000000000000" pitchFamily="2" charset="0"/>
                <a:ea typeface="Roboto" panose="02000000000000000000" pitchFamily="2" charset="0"/>
              </a:rPr>
              <a:t>Кейс может быть приведен у вас на сайте. </a:t>
            </a:r>
          </a:p>
          <a:p>
            <a:pPr>
              <a:buNone/>
            </a:pPr>
            <a:endParaRPr lang="ru-RU" sz="1200" dirty="0">
              <a:latin typeface="Roboto" panose="02000000000000000000" pitchFamily="2" charset="0"/>
              <a:ea typeface="Roboto" panose="02000000000000000000" pitchFamily="2" charset="0"/>
            </a:endParaRPr>
          </a:p>
          <a:p>
            <a:pPr>
              <a:buNone/>
            </a:pPr>
            <a:r>
              <a:rPr lang="ru-RU" sz="1200" i="1" dirty="0">
                <a:solidFill>
                  <a:srgbClr val="BD0A0A"/>
                </a:solidFill>
                <a:effectLst/>
                <a:latin typeface="Roboto" panose="02000000000000000000" pitchFamily="2" charset="0"/>
                <a:ea typeface="Roboto" panose="02000000000000000000" pitchFamily="2" charset="0"/>
              </a:rPr>
              <a:t>Должны ли подтверждения сервисов совпадать с компаниями, экспертов которых мы предоставляем для опроса?</a:t>
            </a:r>
            <a:endParaRPr lang="ru-RU" sz="1200" dirty="0">
              <a:latin typeface="Roboto" panose="02000000000000000000" pitchFamily="2" charset="0"/>
              <a:ea typeface="Roboto" panose="02000000000000000000" pitchFamily="2" charset="0"/>
            </a:endParaRPr>
          </a:p>
          <a:p>
            <a:pPr>
              <a:buNone/>
            </a:pPr>
            <a:r>
              <a:rPr lang="ru-RU" sz="1200" dirty="0">
                <a:solidFill>
                  <a:srgbClr val="1A1A1A"/>
                </a:solidFill>
                <a:effectLst/>
                <a:latin typeface="Roboto" panose="02000000000000000000" pitchFamily="2" charset="0"/>
                <a:ea typeface="Roboto" panose="02000000000000000000" pitchFamily="2" charset="0"/>
              </a:rPr>
              <a:t>Нет, контакты для опроса и кейсы/документы, служащие подтверждением оказываемого сервиса, могут отличаться.</a:t>
            </a:r>
          </a:p>
          <a:p>
            <a:pPr>
              <a:buNone/>
            </a:pPr>
            <a:endParaRPr lang="ru-RU" sz="1200" dirty="0">
              <a:latin typeface="Roboto" panose="02000000000000000000" pitchFamily="2" charset="0"/>
              <a:ea typeface="Roboto" panose="02000000000000000000" pitchFamily="2" charset="0"/>
            </a:endParaRPr>
          </a:p>
          <a:p>
            <a:pPr>
              <a:buNone/>
            </a:pPr>
            <a:r>
              <a:rPr lang="ru-RU" sz="1200" i="1" dirty="0">
                <a:solidFill>
                  <a:srgbClr val="BD0A0A"/>
                </a:solidFill>
                <a:effectLst/>
                <a:latin typeface="Roboto" panose="02000000000000000000" pitchFamily="2" charset="0"/>
                <a:ea typeface="Roboto" panose="02000000000000000000" pitchFamily="2" charset="0"/>
              </a:rPr>
              <a:t>Если нас все же не включили в нужный сегмент, это значит, что нас не будет в рейтинге?</a:t>
            </a:r>
            <a:endParaRPr lang="ru-RU" sz="1200" dirty="0">
              <a:latin typeface="Roboto" panose="02000000000000000000" pitchFamily="2" charset="0"/>
              <a:ea typeface="Roboto" panose="02000000000000000000" pitchFamily="2" charset="0"/>
            </a:endParaRPr>
          </a:p>
          <a:p>
            <a:pPr>
              <a:buNone/>
            </a:pPr>
            <a:r>
              <a:rPr lang="ru-RU" sz="1200" dirty="0">
                <a:solidFill>
                  <a:srgbClr val="1A1A1A"/>
                </a:solidFill>
                <a:effectLst/>
                <a:latin typeface="Roboto" panose="02000000000000000000" pitchFamily="2" charset="0"/>
                <a:ea typeface="Roboto" panose="02000000000000000000" pitchFamily="2" charset="0"/>
              </a:rPr>
              <a:t>Речь только о списках наведенного знания. При этом респонденты всегда могут внести агентство вне перечня. Мы обязательно предупреждаем их об этом, вы со своей стороны также можете им об этом напомнить. Если оценок будет достаточно, агентство войдете в рейтинг.</a:t>
            </a:r>
          </a:p>
          <a:p>
            <a:pPr>
              <a:buNone/>
            </a:pPr>
            <a:endParaRPr lang="ru-RU" sz="1200" dirty="0">
              <a:latin typeface="Roboto" panose="02000000000000000000" pitchFamily="2" charset="0"/>
              <a:ea typeface="Roboto" panose="02000000000000000000" pitchFamily="2" charset="0"/>
            </a:endParaRPr>
          </a:p>
          <a:p>
            <a:pPr>
              <a:buNone/>
            </a:pPr>
            <a:r>
              <a:rPr lang="ru-RU" sz="1200" i="1" dirty="0">
                <a:solidFill>
                  <a:srgbClr val="BD0A0A"/>
                </a:solidFill>
                <a:effectLst/>
                <a:latin typeface="Roboto" panose="02000000000000000000" pitchFamily="2" charset="0"/>
                <a:ea typeface="Roboto" panose="02000000000000000000" pitchFamily="2" charset="0"/>
              </a:rPr>
              <a:t>Обязательно ли приводить ТГ-аккаунты и мобильные </a:t>
            </a:r>
            <a:r>
              <a:rPr lang="ru-RU" sz="1200" i="1" dirty="0">
                <a:solidFill>
                  <a:srgbClr val="BD0A0A"/>
                </a:solidFill>
                <a:latin typeface="Roboto" panose="02000000000000000000" pitchFamily="2" charset="0"/>
                <a:ea typeface="Roboto" panose="02000000000000000000" pitchFamily="2" charset="0"/>
              </a:rPr>
              <a:t>номера </a:t>
            </a:r>
            <a:r>
              <a:rPr lang="ru-RU" sz="1200" i="1" dirty="0">
                <a:solidFill>
                  <a:srgbClr val="BD0A0A"/>
                </a:solidFill>
                <a:effectLst/>
                <a:latin typeface="Roboto" panose="02000000000000000000" pitchFamily="2" charset="0"/>
                <a:ea typeface="Roboto" panose="02000000000000000000" pitchFamily="2" charset="0"/>
              </a:rPr>
              <a:t>заказчиков?</a:t>
            </a:r>
            <a:endParaRPr lang="ru-RU" sz="1200" dirty="0">
              <a:latin typeface="Roboto" panose="02000000000000000000" pitchFamily="2" charset="0"/>
              <a:ea typeface="Roboto" panose="02000000000000000000" pitchFamily="2" charset="0"/>
            </a:endParaRPr>
          </a:p>
          <a:p>
            <a:r>
              <a:rPr lang="ru-RU" sz="1200" dirty="0">
                <a:solidFill>
                  <a:srgbClr val="1A1A1A"/>
                </a:solidFill>
                <a:effectLst/>
                <a:latin typeface="Roboto" panose="02000000000000000000" pitchFamily="2" charset="0"/>
                <a:ea typeface="Roboto" panose="02000000000000000000" pitchFamily="2" charset="0"/>
              </a:rPr>
              <a:t>Данная информация нужна для </a:t>
            </a:r>
            <a:r>
              <a:rPr lang="ru-RU" sz="1200" dirty="0">
                <a:solidFill>
                  <a:srgbClr val="1A1A1A"/>
                </a:solidFill>
                <a:latin typeface="Roboto" panose="02000000000000000000" pitchFamily="2" charset="0"/>
                <a:ea typeface="Roboto" panose="02000000000000000000" pitchFamily="2" charset="0"/>
              </a:rPr>
              <a:t>обеспечения равномерной доли отклика и</a:t>
            </a:r>
            <a:r>
              <a:rPr lang="ru-RU" sz="1200" dirty="0">
                <a:solidFill>
                  <a:srgbClr val="1A1A1A"/>
                </a:solidFill>
                <a:effectLst/>
                <a:latin typeface="Roboto" panose="02000000000000000000" pitchFamily="2" charset="0"/>
                <a:ea typeface="Roboto" panose="02000000000000000000" pitchFamily="2" charset="0"/>
              </a:rPr>
              <a:t> фактчекинга. Поэтому нужен хотя бы один ПРЯМОЙ способ </a:t>
            </a:r>
            <a:r>
              <a:rPr lang="ru-RU" sz="1200" dirty="0">
                <a:solidFill>
                  <a:srgbClr val="1A1A1A"/>
                </a:solidFill>
                <a:latin typeface="Roboto" panose="02000000000000000000" pitchFamily="2" charset="0"/>
                <a:ea typeface="Roboto" panose="02000000000000000000" pitchFamily="2" charset="0"/>
              </a:rPr>
              <a:t>с</a:t>
            </a:r>
            <a:r>
              <a:rPr lang="ru-RU" sz="1200" dirty="0">
                <a:solidFill>
                  <a:srgbClr val="1A1A1A"/>
                </a:solidFill>
                <a:effectLst/>
                <a:latin typeface="Roboto" panose="02000000000000000000" pitchFamily="2" charset="0"/>
                <a:ea typeface="Roboto" panose="02000000000000000000" pitchFamily="2" charset="0"/>
              </a:rPr>
              <a:t>вязи.. Если телефонов не будет ответ респондента может быть не засчитан из-за невозможности верификации.</a:t>
            </a:r>
            <a:endParaRPr lang="ru-RU" sz="12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8607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6B94C-D6F0-A783-C5BF-E71F74DA510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125E868-F99B-7C96-AAE5-C66D1B91A3F4}"/>
              </a:ext>
            </a:extLst>
          </p:cNvPr>
          <p:cNvSpPr txBox="1"/>
          <p:nvPr/>
        </p:nvSpPr>
        <p:spPr>
          <a:xfrm>
            <a:off x="379413" y="120134"/>
            <a:ext cx="6096000" cy="523220"/>
          </a:xfrm>
          <a:prstGeom prst="rect">
            <a:avLst/>
          </a:prstGeom>
          <a:noFill/>
        </p:spPr>
        <p:txBody>
          <a:bodyPr wrap="square" rtlCol="0">
            <a:spAutoFit/>
          </a:bodyPr>
          <a:lstStyle>
            <a:defPPr>
              <a:defRPr lang="ru-RU"/>
            </a:defPPr>
            <a:lvl1pPr>
              <a:defRPr sz="2800">
                <a:solidFill>
                  <a:srgbClr val="AC0000"/>
                </a:solidFill>
                <a:latin typeface="Roboto ExtraBold" panose="02000000000000000000" pitchFamily="2" charset="0"/>
                <a:ea typeface="Roboto ExtraBold" panose="02000000000000000000" pitchFamily="2" charset="0"/>
              </a:defRPr>
            </a:lvl1pPr>
          </a:lstStyle>
          <a:p>
            <a:r>
              <a:rPr lang="en-US" b="1" dirty="0"/>
              <a:t>Q&amp;A</a:t>
            </a:r>
            <a:endParaRPr lang="ru-RU" b="1" dirty="0"/>
          </a:p>
        </p:txBody>
      </p:sp>
      <p:sp>
        <p:nvSpPr>
          <p:cNvPr id="4" name="TextBox 3">
            <a:extLst>
              <a:ext uri="{FF2B5EF4-FFF2-40B4-BE49-F238E27FC236}">
                <a16:creationId xmlns:a16="http://schemas.microsoft.com/office/drawing/2014/main" id="{2F017AFA-A06A-5CA9-5734-4E9983AC7021}"/>
              </a:ext>
            </a:extLst>
          </p:cNvPr>
          <p:cNvSpPr txBox="1"/>
          <p:nvPr/>
        </p:nvSpPr>
        <p:spPr>
          <a:xfrm>
            <a:off x="407988" y="845135"/>
            <a:ext cx="8420100" cy="5262979"/>
          </a:xfrm>
          <a:prstGeom prst="rect">
            <a:avLst/>
          </a:prstGeom>
          <a:noFill/>
        </p:spPr>
        <p:txBody>
          <a:bodyPr wrap="square">
            <a:spAutoFit/>
          </a:bodyPr>
          <a:lstStyle/>
          <a:p>
            <a:pPr>
              <a:buNone/>
            </a:pPr>
            <a:r>
              <a:rPr lang="ru-RU" sz="1200" i="1" dirty="0">
                <a:solidFill>
                  <a:srgbClr val="BD0A0A"/>
                </a:solidFill>
                <a:effectLst/>
                <a:latin typeface="Roboto" panose="02000000000000000000" pitchFamily="2" charset="0"/>
                <a:ea typeface="Roboto" panose="02000000000000000000" pitchFamily="2" charset="0"/>
              </a:rPr>
              <a:t>Может ли один клиент присутствовать в двух сегментах, например, Контекстная реклама и Полный цикл? </a:t>
            </a:r>
            <a:endParaRPr lang="ru-RU" sz="1200" dirty="0">
              <a:latin typeface="Roboto" panose="02000000000000000000" pitchFamily="2" charset="0"/>
              <a:ea typeface="Roboto" panose="02000000000000000000" pitchFamily="2" charset="0"/>
            </a:endParaRPr>
          </a:p>
          <a:p>
            <a:pPr>
              <a:buNone/>
            </a:pPr>
            <a:r>
              <a:rPr lang="ru-RU" sz="1200" dirty="0">
                <a:solidFill>
                  <a:srgbClr val="1A1A1A"/>
                </a:solidFill>
                <a:effectLst/>
                <a:latin typeface="Roboto" panose="02000000000000000000" pitchFamily="2" charset="0"/>
                <a:ea typeface="Roboto" panose="02000000000000000000" pitchFamily="2" charset="0"/>
              </a:rPr>
              <a:t>Да, может.</a:t>
            </a:r>
          </a:p>
          <a:p>
            <a:pPr>
              <a:buNone/>
            </a:pPr>
            <a:endParaRPr lang="ru-RU" sz="1200" dirty="0">
              <a:latin typeface="Roboto" panose="02000000000000000000" pitchFamily="2" charset="0"/>
              <a:ea typeface="Roboto" panose="02000000000000000000" pitchFamily="2" charset="0"/>
            </a:endParaRPr>
          </a:p>
          <a:p>
            <a:pPr>
              <a:buNone/>
            </a:pPr>
            <a:r>
              <a:rPr lang="ru-RU" sz="1200" i="1" dirty="0">
                <a:solidFill>
                  <a:srgbClr val="BD0A0A"/>
                </a:solidFill>
                <a:effectLst/>
                <a:latin typeface="Roboto" panose="02000000000000000000" pitchFamily="2" charset="0"/>
                <a:ea typeface="Roboto" panose="02000000000000000000" pitchFamily="2" charset="0"/>
              </a:rPr>
              <a:t>Мы, как международное агентство, работаем с крупными компаниями на разных рынках. Можем ли мы указать контактное лицо по Узбекистану? </a:t>
            </a:r>
            <a:endParaRPr lang="ru-RU" sz="1200" dirty="0">
              <a:latin typeface="Roboto" panose="02000000000000000000" pitchFamily="2" charset="0"/>
              <a:ea typeface="Roboto" panose="02000000000000000000" pitchFamily="2" charset="0"/>
            </a:endParaRPr>
          </a:p>
          <a:p>
            <a:pPr>
              <a:buNone/>
            </a:pPr>
            <a:r>
              <a:rPr lang="ru-RU" sz="1200" dirty="0">
                <a:solidFill>
                  <a:srgbClr val="1A1A1A"/>
                </a:solidFill>
                <a:effectLst/>
                <a:latin typeface="Roboto" panose="02000000000000000000" pitchFamily="2" charset="0"/>
                <a:ea typeface="Roboto" panose="02000000000000000000" pitchFamily="2" charset="0"/>
              </a:rPr>
              <a:t>Контакты из других стран принимаем в работу. Но клиенты должны быть, в основном, из России (не менее 80%).</a:t>
            </a:r>
          </a:p>
          <a:p>
            <a:pPr>
              <a:buNone/>
            </a:pPr>
            <a:endParaRPr lang="ru-RU" sz="1200" dirty="0">
              <a:latin typeface="Roboto" panose="02000000000000000000" pitchFamily="2" charset="0"/>
              <a:ea typeface="Roboto" panose="02000000000000000000" pitchFamily="2" charset="0"/>
            </a:endParaRPr>
          </a:p>
          <a:p>
            <a:pPr>
              <a:buNone/>
            </a:pPr>
            <a:r>
              <a:rPr lang="ru-RU" sz="1200" i="1" dirty="0">
                <a:solidFill>
                  <a:srgbClr val="BD0A0A"/>
                </a:solidFill>
                <a:effectLst/>
                <a:latin typeface="Roboto" panose="02000000000000000000" pitchFamily="2" charset="0"/>
                <a:ea typeface="Roboto" panose="02000000000000000000" pitchFamily="2" charset="0"/>
              </a:rPr>
              <a:t>Сколько нужно предоставить подтверждающих документов по каждому сервису? </a:t>
            </a:r>
            <a:endParaRPr lang="ru-RU" sz="1200" dirty="0">
              <a:latin typeface="Roboto" panose="02000000000000000000" pitchFamily="2" charset="0"/>
              <a:ea typeface="Roboto" panose="02000000000000000000" pitchFamily="2" charset="0"/>
            </a:endParaRPr>
          </a:p>
          <a:p>
            <a:pPr>
              <a:buNone/>
            </a:pPr>
            <a:r>
              <a:rPr lang="ru-RU" sz="1200" dirty="0">
                <a:solidFill>
                  <a:srgbClr val="1A1A1A"/>
                </a:solidFill>
                <a:effectLst/>
                <a:latin typeface="Roboto" panose="02000000000000000000" pitchFamily="2" charset="0"/>
                <a:ea typeface="Roboto" panose="02000000000000000000" pitchFamily="2" charset="0"/>
              </a:rPr>
              <a:t>Для минимум трех клиентов суммарно должно быть 5 подтверждений. Например, два кейса для 1 клиента, один документ для второго и две ссылки на упоминание в СМИ для третьего.</a:t>
            </a:r>
          </a:p>
          <a:p>
            <a:pPr>
              <a:buNone/>
            </a:pPr>
            <a:endParaRPr lang="ru-RU" sz="1200" dirty="0">
              <a:latin typeface="Roboto" panose="02000000000000000000" pitchFamily="2" charset="0"/>
              <a:ea typeface="Roboto" panose="02000000000000000000" pitchFamily="2" charset="0"/>
            </a:endParaRPr>
          </a:p>
          <a:p>
            <a:pPr>
              <a:buNone/>
            </a:pPr>
            <a:r>
              <a:rPr lang="ru-RU" sz="1200" i="1" dirty="0">
                <a:solidFill>
                  <a:srgbClr val="BD0A0A"/>
                </a:solidFill>
                <a:effectLst/>
                <a:latin typeface="Roboto" panose="02000000000000000000" pitchFamily="2" charset="0"/>
                <a:ea typeface="Roboto" panose="02000000000000000000" pitchFamily="2" charset="0"/>
              </a:rPr>
              <a:t>Нужно ли после подтверждения оказания услуг подтверждать их каждый год? </a:t>
            </a:r>
            <a:endParaRPr lang="ru-RU" sz="1200" dirty="0">
              <a:latin typeface="Roboto" panose="02000000000000000000" pitchFamily="2" charset="0"/>
              <a:ea typeface="Roboto" panose="02000000000000000000" pitchFamily="2" charset="0"/>
            </a:endParaRPr>
          </a:p>
          <a:p>
            <a:pPr>
              <a:buNone/>
            </a:pPr>
            <a:r>
              <a:rPr lang="ru-RU" sz="1200" dirty="0">
                <a:solidFill>
                  <a:srgbClr val="1A1A1A"/>
                </a:solidFill>
                <a:effectLst/>
                <a:latin typeface="Roboto" panose="02000000000000000000" pitchFamily="2" charset="0"/>
                <a:ea typeface="Roboto" panose="02000000000000000000" pitchFamily="2" charset="0"/>
              </a:rPr>
              <a:t>Нет, если вы войдете в рейтинг сотрудничества в этом году с долей более 2%, вы автоматически попадете в анкету 2025 года.</a:t>
            </a:r>
          </a:p>
          <a:p>
            <a:pPr>
              <a:buNone/>
            </a:pPr>
            <a:endParaRPr lang="ru-RU" sz="1200" dirty="0">
              <a:latin typeface="Roboto" panose="02000000000000000000" pitchFamily="2" charset="0"/>
              <a:ea typeface="Roboto" panose="02000000000000000000" pitchFamily="2" charset="0"/>
            </a:endParaRPr>
          </a:p>
          <a:p>
            <a:pPr>
              <a:buNone/>
            </a:pPr>
            <a:r>
              <a:rPr lang="ru-RU" sz="1200" i="1" dirty="0">
                <a:solidFill>
                  <a:srgbClr val="BD0A0A"/>
                </a:solidFill>
                <a:effectLst/>
                <a:latin typeface="Roboto" panose="02000000000000000000" pitchFamily="2" charset="0"/>
                <a:ea typeface="Roboto" panose="02000000000000000000" pitchFamily="2" charset="0"/>
              </a:rPr>
              <a:t>Можно ли приводить личные электронные адреса?</a:t>
            </a:r>
            <a:endParaRPr lang="ru-RU" sz="1200" dirty="0">
              <a:latin typeface="Roboto" panose="02000000000000000000" pitchFamily="2" charset="0"/>
              <a:ea typeface="Roboto" panose="02000000000000000000" pitchFamily="2" charset="0"/>
            </a:endParaRPr>
          </a:p>
          <a:p>
            <a:pPr>
              <a:buNone/>
            </a:pPr>
            <a:r>
              <a:rPr lang="ru-RU" sz="1200" dirty="0">
                <a:solidFill>
                  <a:srgbClr val="1A1A1A"/>
                </a:solidFill>
                <a:effectLst/>
                <a:latin typeface="Roboto" panose="02000000000000000000" pitchFamily="2" charset="0"/>
                <a:ea typeface="Roboto" panose="02000000000000000000" pitchFamily="2" charset="0"/>
              </a:rPr>
              <a:t>Только для тех случаев, когда сотрудник больше не работает в компании. При этом </a:t>
            </a:r>
            <a:r>
              <a:rPr lang="ru-RU" sz="1200" dirty="0" err="1">
                <a:solidFill>
                  <a:srgbClr val="1A1A1A"/>
                </a:solidFill>
                <a:effectLst/>
                <a:latin typeface="Roboto" panose="02000000000000000000" pitchFamily="2" charset="0"/>
                <a:ea typeface="Roboto" panose="02000000000000000000" pitchFamily="2" charset="0"/>
              </a:rPr>
              <a:t>емейл</a:t>
            </a:r>
            <a:r>
              <a:rPr lang="ru-RU" sz="1200" dirty="0">
                <a:solidFill>
                  <a:srgbClr val="1A1A1A"/>
                </a:solidFill>
                <a:effectLst/>
                <a:latin typeface="Roboto" panose="02000000000000000000" pitchFamily="2" charset="0"/>
                <a:ea typeface="Roboto" panose="02000000000000000000" pitchFamily="2" charset="0"/>
              </a:rPr>
              <a:t> должен соотноситься с именем респондента. Неидентифицируемые адреса (12345@mail.ru) в опрос не войдут.</a:t>
            </a:r>
          </a:p>
          <a:p>
            <a:pPr>
              <a:buNone/>
            </a:pPr>
            <a:endParaRPr lang="ru-RU" sz="1200" dirty="0">
              <a:latin typeface="Roboto" panose="02000000000000000000" pitchFamily="2" charset="0"/>
              <a:ea typeface="Roboto" panose="02000000000000000000" pitchFamily="2" charset="0"/>
            </a:endParaRPr>
          </a:p>
          <a:p>
            <a:pPr>
              <a:buNone/>
            </a:pPr>
            <a:r>
              <a:rPr lang="ru-RU" sz="1200" i="1" dirty="0">
                <a:solidFill>
                  <a:srgbClr val="BD0A0A"/>
                </a:solidFill>
                <a:effectLst/>
                <a:latin typeface="Roboto" panose="02000000000000000000" pitchFamily="2" charset="0"/>
                <a:ea typeface="Roboto" panose="02000000000000000000" pitchFamily="2" charset="0"/>
              </a:rPr>
              <a:t>Если контактное лицо из нашего списка уволится или перейдет в другой отдел, сможем ли мы заменить его другим контактным лицом?</a:t>
            </a:r>
            <a:endParaRPr lang="ru-RU" sz="1200" dirty="0">
              <a:latin typeface="Roboto" panose="02000000000000000000" pitchFamily="2" charset="0"/>
              <a:ea typeface="Roboto" panose="02000000000000000000" pitchFamily="2" charset="0"/>
            </a:endParaRPr>
          </a:p>
          <a:p>
            <a:pPr>
              <a:buNone/>
            </a:pPr>
            <a:r>
              <a:rPr lang="ru-RU" sz="1200" dirty="0">
                <a:solidFill>
                  <a:srgbClr val="1A1A1A"/>
                </a:solidFill>
                <a:effectLst/>
                <a:latin typeface="Roboto" panose="02000000000000000000" pitchFamily="2" charset="0"/>
                <a:ea typeface="Roboto" panose="02000000000000000000" pitchFamily="2" charset="0"/>
              </a:rPr>
              <a:t>Раз в неделю можно присылать обновление в списке респондентов. Все изменения нужно приводить в первоначальном файле ниже (под) первоначального списка.</a:t>
            </a:r>
          </a:p>
          <a:p>
            <a:pPr>
              <a:buNone/>
            </a:pPr>
            <a:endParaRPr lang="ru-RU" sz="1200" dirty="0">
              <a:latin typeface="Roboto" panose="02000000000000000000" pitchFamily="2" charset="0"/>
              <a:ea typeface="Roboto" panose="02000000000000000000" pitchFamily="2" charset="0"/>
            </a:endParaRPr>
          </a:p>
          <a:p>
            <a:pPr>
              <a:buNone/>
            </a:pPr>
            <a:r>
              <a:rPr lang="ru-RU" sz="1200" i="1" dirty="0">
                <a:solidFill>
                  <a:srgbClr val="BD0A0A"/>
                </a:solidFill>
                <a:effectLst/>
                <a:latin typeface="Roboto" panose="02000000000000000000" pitchFamily="2" charset="0"/>
                <a:ea typeface="Roboto" panose="02000000000000000000" pitchFamily="2" charset="0"/>
              </a:rPr>
              <a:t>Как выглядит анкета, которую получат заказчики?</a:t>
            </a:r>
            <a:endParaRPr lang="ru-RU" sz="1200" dirty="0">
              <a:latin typeface="Roboto" panose="02000000000000000000" pitchFamily="2" charset="0"/>
              <a:ea typeface="Roboto" panose="02000000000000000000" pitchFamily="2" charset="0"/>
            </a:endParaRPr>
          </a:p>
          <a:p>
            <a:r>
              <a:rPr lang="ru-RU" sz="1200" dirty="0">
                <a:solidFill>
                  <a:srgbClr val="1A1A1A"/>
                </a:solidFill>
                <a:effectLst/>
                <a:latin typeface="Roboto" panose="02000000000000000000" pitchFamily="2" charset="0"/>
                <a:ea typeface="Roboto" panose="02000000000000000000" pitchFamily="2" charset="0"/>
              </a:rPr>
              <a:t>Сначала клиентам будет предоставлен перечень сегментов для оценки. В тех сегментах, где они работали с подрядчиками, будет предложен список агентств. Выбрав агентство, респондент оценит его по трем критериям по 10-балльной шкале. Подробнее в </a:t>
            </a:r>
            <a:r>
              <a:rPr lang="ru-RU" sz="1200" dirty="0">
                <a:solidFill>
                  <a:srgbClr val="C00000"/>
                </a:solidFill>
                <a:effectLst/>
                <a:latin typeface="Roboto" panose="02000000000000000000" pitchFamily="2" charset="0"/>
                <a:ea typeface="Roboto" panose="02000000000000000000" pitchFamily="2" charset="0"/>
              </a:rPr>
              <a:t>методике</a:t>
            </a:r>
            <a:r>
              <a:rPr lang="ru-RU" sz="1200" dirty="0">
                <a:solidFill>
                  <a:srgbClr val="BD0A0A"/>
                </a:solidFill>
                <a:effectLst/>
                <a:latin typeface="Roboto" panose="02000000000000000000" pitchFamily="2" charset="0"/>
                <a:ea typeface="Roboto" panose="02000000000000000000" pitchFamily="2" charset="0"/>
              </a:rPr>
              <a:t>.</a:t>
            </a:r>
            <a:endParaRPr lang="ru-RU" sz="12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814308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6507F434-F1C4-8214-71F7-575CB2ACFB4C}"/>
            </a:ext>
          </a:extLst>
        </p:cNvPr>
        <p:cNvGrpSpPr/>
        <p:nvPr/>
      </p:nvGrpSpPr>
      <p:grpSpPr>
        <a:xfrm>
          <a:off x="0" y="0"/>
          <a:ext cx="0" cy="0"/>
          <a:chOff x="0" y="0"/>
          <a:chExt cx="0" cy="0"/>
        </a:xfrm>
      </p:grpSpPr>
      <p:sp>
        <p:nvSpPr>
          <p:cNvPr id="4" name="Овал 3">
            <a:extLst>
              <a:ext uri="{FF2B5EF4-FFF2-40B4-BE49-F238E27FC236}">
                <a16:creationId xmlns:a16="http://schemas.microsoft.com/office/drawing/2014/main" id="{1D1371A8-94CF-E59B-E597-4306E49BC2B0}"/>
              </a:ext>
            </a:extLst>
          </p:cNvPr>
          <p:cNvSpPr/>
          <p:nvPr/>
        </p:nvSpPr>
        <p:spPr>
          <a:xfrm>
            <a:off x="3367762" y="668357"/>
            <a:ext cx="5456218" cy="5456218"/>
          </a:xfrm>
          <a:prstGeom prst="ellipse">
            <a:avLst/>
          </a:prstGeom>
          <a:solidFill>
            <a:schemeClr val="bg1">
              <a:alpha val="8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a16="http://schemas.microsoft.com/office/drawing/2014/main" id="{EECBBB7E-8781-1278-BE17-74C09888C175}"/>
              </a:ext>
            </a:extLst>
          </p:cNvPr>
          <p:cNvSpPr txBox="1"/>
          <p:nvPr/>
        </p:nvSpPr>
        <p:spPr>
          <a:xfrm>
            <a:off x="3438525" y="733425"/>
            <a:ext cx="5314950" cy="5313600"/>
          </a:xfrm>
          <a:prstGeom prst="rect">
            <a:avLst/>
          </a:prstGeom>
          <a:noFill/>
        </p:spPr>
        <p:txBody>
          <a:bodyPr wrap="square" rtlCol="0">
            <a:prstTxWarp prst="textCircle">
              <a:avLst>
                <a:gd name="adj" fmla="val 10824908"/>
              </a:avLst>
            </a:prstTxWarp>
            <a:spAutoFit/>
          </a:bodyPr>
          <a:lstStyle/>
          <a:p>
            <a:r>
              <a:rPr lang="ru-RU" dirty="0">
                <a:solidFill>
                  <a:srgbClr val="C00000"/>
                </a:solidFill>
                <a:latin typeface="Roboto Medium" panose="02000000000000000000" pitchFamily="2" charset="0"/>
                <a:ea typeface="Roboto Medium" panose="02000000000000000000" pitchFamily="2" charset="0"/>
              </a:rPr>
              <a:t>Спасибо за внимание! Спасибо за внимание! Спасибо за внимание! Спасибо за внимание! Спасибо за внимание! Спасибо за внимание! Спасибо за внимание! Спасибо за внимание! Спасибо за внимание! Спасибо за внимание! Спасибо за внимание! Спасибо за внимание! </a:t>
            </a:r>
          </a:p>
        </p:txBody>
      </p:sp>
      <p:sp>
        <p:nvSpPr>
          <p:cNvPr id="3" name="TextBox 2">
            <a:extLst>
              <a:ext uri="{FF2B5EF4-FFF2-40B4-BE49-F238E27FC236}">
                <a16:creationId xmlns:a16="http://schemas.microsoft.com/office/drawing/2014/main" id="{97F84BAB-936D-A686-0CC6-CBFAF9E286BB}"/>
              </a:ext>
            </a:extLst>
          </p:cNvPr>
          <p:cNvSpPr txBox="1"/>
          <p:nvPr/>
        </p:nvSpPr>
        <p:spPr>
          <a:xfrm>
            <a:off x="3852862" y="2981325"/>
            <a:ext cx="4505325" cy="954107"/>
          </a:xfrm>
          <a:prstGeom prst="rect">
            <a:avLst/>
          </a:prstGeom>
          <a:noFill/>
        </p:spPr>
        <p:txBody>
          <a:bodyPr wrap="square" rtlCol="0">
            <a:spAutoFit/>
          </a:bodyPr>
          <a:lstStyle/>
          <a:p>
            <a:pPr algn="ctr"/>
            <a:r>
              <a:rPr lang="ru-RU" sz="2800" dirty="0">
                <a:solidFill>
                  <a:srgbClr val="C00000"/>
                </a:solidFill>
                <a:latin typeface="Roboto ExtraBold" panose="02000000000000000000" pitchFamily="2" charset="0"/>
                <a:ea typeface="Roboto ExtraBold" panose="02000000000000000000" pitchFamily="2" charset="0"/>
              </a:rPr>
              <a:t>БУДЕМ РАДЫ ОТВЕТИТЬ НА ВАШИ ВОПРОСЫ!</a:t>
            </a:r>
          </a:p>
        </p:txBody>
      </p:sp>
    </p:spTree>
    <p:extLst>
      <p:ext uri="{BB962C8B-B14F-4D97-AF65-F5344CB8AC3E}">
        <p14:creationId xmlns:p14="http://schemas.microsoft.com/office/powerpoint/2010/main" val="14852468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147</TotalTime>
  <Words>1205</Words>
  <Application>Microsoft Office PowerPoint</Application>
  <PresentationFormat>Широкоэкранный</PresentationFormat>
  <Paragraphs>97</Paragraphs>
  <Slides>8</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8</vt:i4>
      </vt:variant>
    </vt:vector>
  </HeadingPairs>
  <TitlesOfParts>
    <vt:vector size="16" baseType="lpstr">
      <vt:lpstr>Roboto</vt:lpstr>
      <vt:lpstr>Arial</vt:lpstr>
      <vt:lpstr>Aptos Display</vt:lpstr>
      <vt:lpstr>Roboto ExtraBold</vt:lpstr>
      <vt:lpstr>Aptos</vt:lpstr>
      <vt:lpstr>Courier New</vt:lpstr>
      <vt:lpstr>Roboto Medium</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Пенкина Вероника</dc:creator>
  <cp:lastModifiedBy>Пенкина Вероника</cp:lastModifiedBy>
  <cp:revision>5</cp:revision>
  <dcterms:created xsi:type="dcterms:W3CDTF">2025-07-04T07:17:55Z</dcterms:created>
  <dcterms:modified xsi:type="dcterms:W3CDTF">2025-07-04T12:53:18Z</dcterms:modified>
</cp:coreProperties>
</file>